
<file path=[Content_Types].xml><?xml version="1.0" encoding="utf-8"?>
<Types xmlns="http://schemas.openxmlformats.org/package/2006/content-types">
  <Default Extension="xml" ContentType="application/xml"/>
  <Default Extension="jpeg" ContentType="image/jpeg"/>
  <Default Extension="rels" ContentType="application/vnd.openxmlformats-package.relationships+xml"/>
  <Default Extension="emf" ContentType="image/x-emf"/>
  <Default Extension="vml" ContentType="application/vnd.openxmlformats-officedocument.vmlDrawing"/>
  <Default Extension="docx" ContentType="application/vnd.openxmlformats-officedocument.wordprocessingml.document"/>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0" r:id="rId2"/>
  </p:sldMasterIdLst>
  <p:notesMasterIdLst>
    <p:notesMasterId r:id="rId93"/>
  </p:notesMasterIdLst>
  <p:handoutMasterIdLst>
    <p:handoutMasterId r:id="rId94"/>
  </p:handoutMasterIdLst>
  <p:sldIdLst>
    <p:sldId id="256" r:id="rId3"/>
    <p:sldId id="460" r:id="rId4"/>
    <p:sldId id="461" r:id="rId5"/>
    <p:sldId id="462" r:id="rId6"/>
    <p:sldId id="463" r:id="rId7"/>
    <p:sldId id="362" r:id="rId8"/>
    <p:sldId id="464" r:id="rId9"/>
    <p:sldId id="367" r:id="rId10"/>
    <p:sldId id="368" r:id="rId11"/>
    <p:sldId id="465" r:id="rId12"/>
    <p:sldId id="466" r:id="rId13"/>
    <p:sldId id="467" r:id="rId14"/>
    <p:sldId id="468" r:id="rId15"/>
    <p:sldId id="469" r:id="rId16"/>
    <p:sldId id="470" r:id="rId17"/>
    <p:sldId id="471" r:id="rId18"/>
    <p:sldId id="472" r:id="rId19"/>
    <p:sldId id="473" r:id="rId20"/>
    <p:sldId id="474" r:id="rId21"/>
    <p:sldId id="475" r:id="rId22"/>
    <p:sldId id="476" r:id="rId23"/>
    <p:sldId id="477" r:id="rId24"/>
    <p:sldId id="400" r:id="rId25"/>
    <p:sldId id="478" r:id="rId26"/>
    <p:sldId id="479" r:id="rId27"/>
    <p:sldId id="480" r:id="rId28"/>
    <p:sldId id="481" r:id="rId29"/>
    <p:sldId id="482" r:id="rId30"/>
    <p:sldId id="410" r:id="rId31"/>
    <p:sldId id="411" r:id="rId32"/>
    <p:sldId id="483" r:id="rId33"/>
    <p:sldId id="369" r:id="rId34"/>
    <p:sldId id="484" r:id="rId35"/>
    <p:sldId id="413" r:id="rId36"/>
    <p:sldId id="414" r:id="rId37"/>
    <p:sldId id="415" r:id="rId38"/>
    <p:sldId id="416" r:id="rId39"/>
    <p:sldId id="345" r:id="rId40"/>
    <p:sldId id="417" r:id="rId41"/>
    <p:sldId id="418" r:id="rId42"/>
    <p:sldId id="419" r:id="rId43"/>
    <p:sldId id="420" r:id="rId44"/>
    <p:sldId id="421" r:id="rId45"/>
    <p:sldId id="422" r:id="rId46"/>
    <p:sldId id="423" r:id="rId47"/>
    <p:sldId id="424" r:id="rId48"/>
    <p:sldId id="425" r:id="rId49"/>
    <p:sldId id="426" r:id="rId50"/>
    <p:sldId id="427" r:id="rId51"/>
    <p:sldId id="428" r:id="rId52"/>
    <p:sldId id="429" r:id="rId53"/>
    <p:sldId id="485" r:id="rId54"/>
    <p:sldId id="430" r:id="rId55"/>
    <p:sldId id="487" r:id="rId56"/>
    <p:sldId id="445" r:id="rId57"/>
    <p:sldId id="446" r:id="rId58"/>
    <p:sldId id="447" r:id="rId59"/>
    <p:sldId id="448" r:id="rId60"/>
    <p:sldId id="449" r:id="rId61"/>
    <p:sldId id="453" r:id="rId62"/>
    <p:sldId id="458" r:id="rId63"/>
    <p:sldId id="450" r:id="rId64"/>
    <p:sldId id="459" r:id="rId65"/>
    <p:sldId id="454" r:id="rId66"/>
    <p:sldId id="488" r:id="rId67"/>
    <p:sldId id="455" r:id="rId68"/>
    <p:sldId id="490" r:id="rId69"/>
    <p:sldId id="347" r:id="rId70"/>
    <p:sldId id="491" r:id="rId71"/>
    <p:sldId id="372" r:id="rId72"/>
    <p:sldId id="373" r:id="rId73"/>
    <p:sldId id="374" r:id="rId74"/>
    <p:sldId id="375" r:id="rId75"/>
    <p:sldId id="376" r:id="rId76"/>
    <p:sldId id="377" r:id="rId77"/>
    <p:sldId id="378" r:id="rId78"/>
    <p:sldId id="379" r:id="rId79"/>
    <p:sldId id="380" r:id="rId80"/>
    <p:sldId id="381" r:id="rId81"/>
    <p:sldId id="382" r:id="rId82"/>
    <p:sldId id="383" r:id="rId83"/>
    <p:sldId id="384" r:id="rId84"/>
    <p:sldId id="385" r:id="rId85"/>
    <p:sldId id="358" r:id="rId86"/>
    <p:sldId id="359" r:id="rId87"/>
    <p:sldId id="360" r:id="rId88"/>
    <p:sldId id="492" r:id="rId89"/>
    <p:sldId id="493" r:id="rId90"/>
    <p:sldId id="494" r:id="rId91"/>
    <p:sldId id="495" r:id="rId92"/>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0"/>
        <a:ea typeface="ＭＳ Ｐゴシック" charset="-128"/>
        <a:cs typeface="ＭＳ Ｐゴシック" charset="-128"/>
      </a:defRPr>
    </a:lvl5pPr>
    <a:lvl6pPr marL="2286000" algn="l" defTabSz="457200" rtl="0" eaLnBrk="1" latinLnBrk="0" hangingPunct="1">
      <a:defRPr kern="1200">
        <a:solidFill>
          <a:schemeClr val="tx1"/>
        </a:solidFill>
        <a:latin typeface="Arial" charset="0"/>
        <a:ea typeface="ＭＳ Ｐゴシック" charset="-128"/>
        <a:cs typeface="ＭＳ Ｐゴシック" charset="-128"/>
      </a:defRPr>
    </a:lvl6pPr>
    <a:lvl7pPr marL="2743200" algn="l" defTabSz="457200" rtl="0" eaLnBrk="1" latinLnBrk="0" hangingPunct="1">
      <a:defRPr kern="1200">
        <a:solidFill>
          <a:schemeClr val="tx1"/>
        </a:solidFill>
        <a:latin typeface="Arial" charset="0"/>
        <a:ea typeface="ＭＳ Ｐゴシック" charset="-128"/>
        <a:cs typeface="ＭＳ Ｐゴシック" charset="-128"/>
      </a:defRPr>
    </a:lvl7pPr>
    <a:lvl8pPr marL="3200400" algn="l" defTabSz="457200" rtl="0" eaLnBrk="1" latinLnBrk="0" hangingPunct="1">
      <a:defRPr kern="1200">
        <a:solidFill>
          <a:schemeClr val="tx1"/>
        </a:solidFill>
        <a:latin typeface="Arial" charset="0"/>
        <a:ea typeface="ＭＳ Ｐゴシック" charset="-128"/>
        <a:cs typeface="ＭＳ Ｐゴシック" charset="-128"/>
      </a:defRPr>
    </a:lvl8pPr>
    <a:lvl9pPr marL="3657600" algn="l" defTabSz="457200" rtl="0" eaLnBrk="1" latinLnBrk="0" hangingPunct="1">
      <a:defRPr kern="1200">
        <a:solidFill>
          <a:schemeClr val="tx1"/>
        </a:solidFill>
        <a:latin typeface="Arial" charset="0"/>
        <a:ea typeface="ＭＳ Ｐゴシック" charset="-128"/>
        <a:cs typeface="ＭＳ Ｐゴシック" charset="-128"/>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28"/>
    <a:srgbClr val="222268"/>
    <a:srgbClr val="271E81"/>
    <a:srgbClr val="2B2290"/>
    <a:srgbClr val="170F90"/>
    <a:srgbClr val="1E1790"/>
    <a:srgbClr val="091D9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216" autoAdjust="0"/>
  </p:normalViewPr>
  <p:slideViewPr>
    <p:cSldViewPr snapToGrid="0" snapToObjects="1">
      <p:cViewPr varScale="1">
        <p:scale>
          <a:sx n="75" d="100"/>
          <a:sy n="75" d="100"/>
        </p:scale>
        <p:origin x="-120" y="-84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slideMaster" Target="slideMasters/slideMaster2.xml"/><Relationship Id="rId3" Type="http://schemas.openxmlformats.org/officeDocument/2006/relationships/slide" Target="slides/slide1.xml"/><Relationship Id="rId4" Type="http://schemas.openxmlformats.org/officeDocument/2006/relationships/slide" Target="slides/slide2.xml"/><Relationship Id="rId5" Type="http://schemas.openxmlformats.org/officeDocument/2006/relationships/slide" Target="slides/slide3.xml"/><Relationship Id="rId6" Type="http://schemas.openxmlformats.org/officeDocument/2006/relationships/slide" Target="slides/slide4.xml"/><Relationship Id="rId7" Type="http://schemas.openxmlformats.org/officeDocument/2006/relationships/slide" Target="slides/slide5.xml"/><Relationship Id="rId8" Type="http://schemas.openxmlformats.org/officeDocument/2006/relationships/slide" Target="slides/slide6.xml"/><Relationship Id="rId9" Type="http://schemas.openxmlformats.org/officeDocument/2006/relationships/slide" Target="slides/slide7.xml"/><Relationship Id="rId10" Type="http://schemas.openxmlformats.org/officeDocument/2006/relationships/slide" Target="slides/slide8.xml"/><Relationship Id="rId11" Type="http://schemas.openxmlformats.org/officeDocument/2006/relationships/slide" Target="slides/slide9.xml"/><Relationship Id="rId12" Type="http://schemas.openxmlformats.org/officeDocument/2006/relationships/slide" Target="slides/slide10.xml"/><Relationship Id="rId13" Type="http://schemas.openxmlformats.org/officeDocument/2006/relationships/slide" Target="slides/slide11.xml"/><Relationship Id="rId14" Type="http://schemas.openxmlformats.org/officeDocument/2006/relationships/slide" Target="slides/slide12.xml"/><Relationship Id="rId15" Type="http://schemas.openxmlformats.org/officeDocument/2006/relationships/slide" Target="slides/slide13.xml"/><Relationship Id="rId16" Type="http://schemas.openxmlformats.org/officeDocument/2006/relationships/slide" Target="slides/slide14.xml"/><Relationship Id="rId17" Type="http://schemas.openxmlformats.org/officeDocument/2006/relationships/slide" Target="slides/slide15.xml"/><Relationship Id="rId18" Type="http://schemas.openxmlformats.org/officeDocument/2006/relationships/slide" Target="slides/slide16.xml"/><Relationship Id="rId19" Type="http://schemas.openxmlformats.org/officeDocument/2006/relationships/slide" Target="slides/slide17.xml"/><Relationship Id="rId30" Type="http://schemas.openxmlformats.org/officeDocument/2006/relationships/slide" Target="slides/slide28.xml"/><Relationship Id="rId31" Type="http://schemas.openxmlformats.org/officeDocument/2006/relationships/slide" Target="slides/slide29.xml"/><Relationship Id="rId32" Type="http://schemas.openxmlformats.org/officeDocument/2006/relationships/slide" Target="slides/slide30.xml"/><Relationship Id="rId33" Type="http://schemas.openxmlformats.org/officeDocument/2006/relationships/slide" Target="slides/slide31.xml"/><Relationship Id="rId34" Type="http://schemas.openxmlformats.org/officeDocument/2006/relationships/slide" Target="slides/slide32.xml"/><Relationship Id="rId35" Type="http://schemas.openxmlformats.org/officeDocument/2006/relationships/slide" Target="slides/slide33.xml"/><Relationship Id="rId36" Type="http://schemas.openxmlformats.org/officeDocument/2006/relationships/slide" Target="slides/slide34.xml"/><Relationship Id="rId37" Type="http://schemas.openxmlformats.org/officeDocument/2006/relationships/slide" Target="slides/slide35.xml"/><Relationship Id="rId38" Type="http://schemas.openxmlformats.org/officeDocument/2006/relationships/slide" Target="slides/slide36.xml"/><Relationship Id="rId39" Type="http://schemas.openxmlformats.org/officeDocument/2006/relationships/slide" Target="slides/slide37.xml"/><Relationship Id="rId50" Type="http://schemas.openxmlformats.org/officeDocument/2006/relationships/slide" Target="slides/slide48.xml"/><Relationship Id="rId51" Type="http://schemas.openxmlformats.org/officeDocument/2006/relationships/slide" Target="slides/slide49.xml"/><Relationship Id="rId52" Type="http://schemas.openxmlformats.org/officeDocument/2006/relationships/slide" Target="slides/slide50.xml"/><Relationship Id="rId53" Type="http://schemas.openxmlformats.org/officeDocument/2006/relationships/slide" Target="slides/slide51.xml"/><Relationship Id="rId54" Type="http://schemas.openxmlformats.org/officeDocument/2006/relationships/slide" Target="slides/slide52.xml"/><Relationship Id="rId55" Type="http://schemas.openxmlformats.org/officeDocument/2006/relationships/slide" Target="slides/slide53.xml"/><Relationship Id="rId56" Type="http://schemas.openxmlformats.org/officeDocument/2006/relationships/slide" Target="slides/slide54.xml"/><Relationship Id="rId57" Type="http://schemas.openxmlformats.org/officeDocument/2006/relationships/slide" Target="slides/slide55.xml"/><Relationship Id="rId58" Type="http://schemas.openxmlformats.org/officeDocument/2006/relationships/slide" Target="slides/slide56.xml"/><Relationship Id="rId59" Type="http://schemas.openxmlformats.org/officeDocument/2006/relationships/slide" Target="slides/slide57.xml"/><Relationship Id="rId70" Type="http://schemas.openxmlformats.org/officeDocument/2006/relationships/slide" Target="slides/slide68.xml"/><Relationship Id="rId71" Type="http://schemas.openxmlformats.org/officeDocument/2006/relationships/slide" Target="slides/slide69.xml"/><Relationship Id="rId72" Type="http://schemas.openxmlformats.org/officeDocument/2006/relationships/slide" Target="slides/slide70.xml"/><Relationship Id="rId73" Type="http://schemas.openxmlformats.org/officeDocument/2006/relationships/slide" Target="slides/slide71.xml"/><Relationship Id="rId74" Type="http://schemas.openxmlformats.org/officeDocument/2006/relationships/slide" Target="slides/slide72.xml"/><Relationship Id="rId75" Type="http://schemas.openxmlformats.org/officeDocument/2006/relationships/slide" Target="slides/slide73.xml"/><Relationship Id="rId76" Type="http://schemas.openxmlformats.org/officeDocument/2006/relationships/slide" Target="slides/slide74.xml"/><Relationship Id="rId77" Type="http://schemas.openxmlformats.org/officeDocument/2006/relationships/slide" Target="slides/slide75.xml"/><Relationship Id="rId78" Type="http://schemas.openxmlformats.org/officeDocument/2006/relationships/slide" Target="slides/slide76.xml"/><Relationship Id="rId79" Type="http://schemas.openxmlformats.org/officeDocument/2006/relationships/slide" Target="slides/slide77.xml"/><Relationship Id="rId90" Type="http://schemas.openxmlformats.org/officeDocument/2006/relationships/slide" Target="slides/slide88.xml"/><Relationship Id="rId91" Type="http://schemas.openxmlformats.org/officeDocument/2006/relationships/slide" Target="slides/slide89.xml"/><Relationship Id="rId92" Type="http://schemas.openxmlformats.org/officeDocument/2006/relationships/slide" Target="slides/slide90.xml"/><Relationship Id="rId93" Type="http://schemas.openxmlformats.org/officeDocument/2006/relationships/notesMaster" Target="notesMasters/notesMaster1.xml"/><Relationship Id="rId94" Type="http://schemas.openxmlformats.org/officeDocument/2006/relationships/handoutMaster" Target="handoutMasters/handoutMaster1.xml"/><Relationship Id="rId95" Type="http://schemas.openxmlformats.org/officeDocument/2006/relationships/printerSettings" Target="printerSettings/printerSettings1.bin"/><Relationship Id="rId96" Type="http://schemas.openxmlformats.org/officeDocument/2006/relationships/presProps" Target="presProps.xml"/><Relationship Id="rId97" Type="http://schemas.openxmlformats.org/officeDocument/2006/relationships/viewProps" Target="viewProps.xml"/><Relationship Id="rId98" Type="http://schemas.openxmlformats.org/officeDocument/2006/relationships/theme" Target="theme/theme1.xml"/><Relationship Id="rId99" Type="http://schemas.openxmlformats.org/officeDocument/2006/relationships/tableStyles" Target="tableStyles.xml"/><Relationship Id="rId20" Type="http://schemas.openxmlformats.org/officeDocument/2006/relationships/slide" Target="slides/slide18.xml"/><Relationship Id="rId21" Type="http://schemas.openxmlformats.org/officeDocument/2006/relationships/slide" Target="slides/slide19.xml"/><Relationship Id="rId22" Type="http://schemas.openxmlformats.org/officeDocument/2006/relationships/slide" Target="slides/slide20.xml"/><Relationship Id="rId23" Type="http://schemas.openxmlformats.org/officeDocument/2006/relationships/slide" Target="slides/slide21.xml"/><Relationship Id="rId24" Type="http://schemas.openxmlformats.org/officeDocument/2006/relationships/slide" Target="slides/slide22.xml"/><Relationship Id="rId25" Type="http://schemas.openxmlformats.org/officeDocument/2006/relationships/slide" Target="slides/slide23.xml"/><Relationship Id="rId26" Type="http://schemas.openxmlformats.org/officeDocument/2006/relationships/slide" Target="slides/slide24.xml"/><Relationship Id="rId27" Type="http://schemas.openxmlformats.org/officeDocument/2006/relationships/slide" Target="slides/slide25.xml"/><Relationship Id="rId28" Type="http://schemas.openxmlformats.org/officeDocument/2006/relationships/slide" Target="slides/slide26.xml"/><Relationship Id="rId29" Type="http://schemas.openxmlformats.org/officeDocument/2006/relationships/slide" Target="slides/slide27.xml"/><Relationship Id="rId40" Type="http://schemas.openxmlformats.org/officeDocument/2006/relationships/slide" Target="slides/slide38.xml"/><Relationship Id="rId41" Type="http://schemas.openxmlformats.org/officeDocument/2006/relationships/slide" Target="slides/slide39.xml"/><Relationship Id="rId42" Type="http://schemas.openxmlformats.org/officeDocument/2006/relationships/slide" Target="slides/slide40.xml"/><Relationship Id="rId43" Type="http://schemas.openxmlformats.org/officeDocument/2006/relationships/slide" Target="slides/slide41.xml"/><Relationship Id="rId44" Type="http://schemas.openxmlformats.org/officeDocument/2006/relationships/slide" Target="slides/slide42.xml"/><Relationship Id="rId45" Type="http://schemas.openxmlformats.org/officeDocument/2006/relationships/slide" Target="slides/slide43.xml"/><Relationship Id="rId46" Type="http://schemas.openxmlformats.org/officeDocument/2006/relationships/slide" Target="slides/slide44.xml"/><Relationship Id="rId47" Type="http://schemas.openxmlformats.org/officeDocument/2006/relationships/slide" Target="slides/slide45.xml"/><Relationship Id="rId48" Type="http://schemas.openxmlformats.org/officeDocument/2006/relationships/slide" Target="slides/slide46.xml"/><Relationship Id="rId49" Type="http://schemas.openxmlformats.org/officeDocument/2006/relationships/slide" Target="slides/slide47.xml"/><Relationship Id="rId60" Type="http://schemas.openxmlformats.org/officeDocument/2006/relationships/slide" Target="slides/slide58.xml"/><Relationship Id="rId61" Type="http://schemas.openxmlformats.org/officeDocument/2006/relationships/slide" Target="slides/slide59.xml"/><Relationship Id="rId62" Type="http://schemas.openxmlformats.org/officeDocument/2006/relationships/slide" Target="slides/slide60.xml"/><Relationship Id="rId63" Type="http://schemas.openxmlformats.org/officeDocument/2006/relationships/slide" Target="slides/slide61.xml"/><Relationship Id="rId64" Type="http://schemas.openxmlformats.org/officeDocument/2006/relationships/slide" Target="slides/slide62.xml"/><Relationship Id="rId65" Type="http://schemas.openxmlformats.org/officeDocument/2006/relationships/slide" Target="slides/slide63.xml"/><Relationship Id="rId66" Type="http://schemas.openxmlformats.org/officeDocument/2006/relationships/slide" Target="slides/slide64.xml"/><Relationship Id="rId67" Type="http://schemas.openxmlformats.org/officeDocument/2006/relationships/slide" Target="slides/slide65.xml"/><Relationship Id="rId68" Type="http://schemas.openxmlformats.org/officeDocument/2006/relationships/slide" Target="slides/slide66.xml"/><Relationship Id="rId69" Type="http://schemas.openxmlformats.org/officeDocument/2006/relationships/slide" Target="slides/slide67.xml"/><Relationship Id="rId80" Type="http://schemas.openxmlformats.org/officeDocument/2006/relationships/slide" Target="slides/slide78.xml"/><Relationship Id="rId81" Type="http://schemas.openxmlformats.org/officeDocument/2006/relationships/slide" Target="slides/slide79.xml"/><Relationship Id="rId82" Type="http://schemas.openxmlformats.org/officeDocument/2006/relationships/slide" Target="slides/slide80.xml"/><Relationship Id="rId83" Type="http://schemas.openxmlformats.org/officeDocument/2006/relationships/slide" Target="slides/slide81.xml"/><Relationship Id="rId84" Type="http://schemas.openxmlformats.org/officeDocument/2006/relationships/slide" Target="slides/slide82.xml"/><Relationship Id="rId85" Type="http://schemas.openxmlformats.org/officeDocument/2006/relationships/slide" Target="slides/slide83.xml"/><Relationship Id="rId86" Type="http://schemas.openxmlformats.org/officeDocument/2006/relationships/slide" Target="slides/slide84.xml"/><Relationship Id="rId87" Type="http://schemas.openxmlformats.org/officeDocument/2006/relationships/slide" Target="slides/slide85.xml"/><Relationship Id="rId88" Type="http://schemas.openxmlformats.org/officeDocument/2006/relationships/slide" Target="slides/slide86.xml"/><Relationship Id="rId89" Type="http://schemas.openxmlformats.org/officeDocument/2006/relationships/slide" Target="slides/slide8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E070B731-0A7E-B94F-9465-F94FAF546686}" type="datetime1">
              <a:rPr lang="en-US"/>
              <a:pPr>
                <a:defRPr/>
              </a:pPr>
              <a:t>30/11/2014</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12CA6B94-1362-BE41-B8FE-95BEDE233346}" type="slidenum">
              <a:rPr lang="en-US"/>
              <a:pPr>
                <a:defRPr/>
              </a:pPr>
              <a:t>‹#›</a:t>
            </a:fld>
            <a:endParaRPr lang="en-US"/>
          </a:p>
        </p:txBody>
      </p:sp>
    </p:spTree>
    <p:extLst>
      <p:ext uri="{BB962C8B-B14F-4D97-AF65-F5344CB8AC3E}">
        <p14:creationId xmlns:p14="http://schemas.microsoft.com/office/powerpoint/2010/main" val="286404342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cs typeface="+mn-cs"/>
              </a:defRPr>
            </a:lvl1pPr>
          </a:lstStyle>
          <a:p>
            <a:pPr>
              <a:defRPr/>
            </a:pPr>
            <a:fld id="{1D26F8D1-D2E2-6545-8E75-A33C5BFD24BC}" type="datetime1">
              <a:rPr lang="en-US"/>
              <a:pPr>
                <a:defRPr/>
              </a:pPr>
              <a:t>30/11/2014</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AU" noProof="0" smtClean="0"/>
              <a:t>Click to edit Master text styles</a:t>
            </a:r>
          </a:p>
          <a:p>
            <a:pPr lvl="1"/>
            <a:r>
              <a:rPr lang="en-AU" noProof="0" smtClean="0"/>
              <a:t>Second level</a:t>
            </a:r>
          </a:p>
          <a:p>
            <a:pPr lvl="2"/>
            <a:r>
              <a:rPr lang="en-AU" noProof="0" smtClean="0"/>
              <a:t>Third level</a:t>
            </a:r>
          </a:p>
          <a:p>
            <a:pPr lvl="3"/>
            <a:r>
              <a:rPr lang="en-AU" noProof="0" smtClean="0"/>
              <a:t>Fourth level</a:t>
            </a:r>
          </a:p>
          <a:p>
            <a:pPr lvl="4"/>
            <a:r>
              <a:rPr lang="en-AU"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cs typeface="+mn-cs"/>
              </a:defRPr>
            </a:lvl1pPr>
          </a:lstStyle>
          <a:p>
            <a:pPr>
              <a:defRPr/>
            </a:pPr>
            <a:fld id="{7A00066B-6896-F54C-B9F1-89A36D72147D}" type="slidenum">
              <a:rPr lang="en-US"/>
              <a:pPr>
                <a:defRPr/>
              </a:pPr>
              <a:t>‹#›</a:t>
            </a:fld>
            <a:endParaRPr lang="en-US"/>
          </a:p>
        </p:txBody>
      </p:sp>
    </p:spTree>
    <p:extLst>
      <p:ext uri="{BB962C8B-B14F-4D97-AF65-F5344CB8AC3E}">
        <p14:creationId xmlns:p14="http://schemas.microsoft.com/office/powerpoint/2010/main" val="424832605"/>
      </p:ext>
    </p:extLst>
  </p:cSld>
  <p:clrMap bg1="lt1" tx1="dk1" bg2="lt2" tx2="dk2" accent1="accent1" accent2="accent2" accent3="accent3" accent4="accent4" accent5="accent5" accent6="accent6" hlink="hlink" folHlink="folHlink"/>
  <p:hf hdr="0" ftr="0" dt="0"/>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e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e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3" name="Picture 6" descr="LCT-small.jpeg"/>
          <p:cNvPicPr>
            <a:picLocks noChangeAspect="1"/>
          </p:cNvPicPr>
          <p:nvPr userDrawn="1"/>
        </p:nvPicPr>
        <p:blipFill>
          <a:blip r:embed="rId2"/>
          <a:srcRect/>
          <a:stretch>
            <a:fillRect/>
          </a:stretch>
        </p:blipFill>
        <p:spPr bwMode="auto">
          <a:xfrm>
            <a:off x="0" y="0"/>
            <a:ext cx="5715000" cy="889000"/>
          </a:xfrm>
          <a:prstGeom prst="rect">
            <a:avLst/>
          </a:prstGeom>
          <a:noFill/>
          <a:ln w="9525">
            <a:noFill/>
            <a:miter lim="800000"/>
            <a:headEnd/>
            <a:tailEnd/>
          </a:ln>
        </p:spPr>
      </p:pic>
      <p:sp>
        <p:nvSpPr>
          <p:cNvPr id="2" name="Title 1"/>
          <p:cNvSpPr>
            <a:spLocks noGrp="1"/>
          </p:cNvSpPr>
          <p:nvPr>
            <p:ph type="ctrTitle"/>
          </p:nvPr>
        </p:nvSpPr>
        <p:spPr>
          <a:xfrm>
            <a:off x="0" y="1898801"/>
            <a:ext cx="9144000" cy="3080834"/>
          </a:xfrm>
        </p:spPr>
        <p:txBody>
          <a:bodyPr/>
          <a:lstStyle/>
          <a:p>
            <a:r>
              <a:rPr lang="en-AU" dirty="0" smtClean="0"/>
              <a:t>Click to edit Master title style</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EF7D8C48-289F-7B4E-A312-A4DCA5FF00C3}"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327F3818-21DC-D647-9163-5211E86DA279}" type="slidenum">
              <a:rPr lang="en-US"/>
              <a:pPr>
                <a:defRPr/>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069E6F48-E886-2D43-8350-CD4959218FD2}" type="slidenum">
              <a:rPr lang="en-US"/>
              <a:pPr>
                <a:defRPr/>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a:xfrm>
            <a:off x="1828800" y="1219200"/>
            <a:ext cx="7162800" cy="4876800"/>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Rectangle 5"/>
          <p:cNvSpPr>
            <a:spLocks noGrp="1" noChangeArrowheads="1"/>
          </p:cNvSpPr>
          <p:nvPr>
            <p:ph type="ftr" sz="quarter" idx="10"/>
          </p:nvPr>
        </p:nvSpPr>
        <p:spPr/>
        <p:txBody>
          <a:bodyPr/>
          <a:lstStyle>
            <a:lvl1pPr>
              <a:defRPr/>
            </a:lvl1pPr>
          </a:lstStyle>
          <a:p>
            <a:pPr>
              <a:defRPr/>
            </a:pPr>
            <a:r>
              <a:rPr lang="en-US"/>
              <a:t>www.legitimationcodetheory.com</a:t>
            </a:r>
          </a:p>
        </p:txBody>
      </p:sp>
      <p:sp>
        <p:nvSpPr>
          <p:cNvPr id="5" name="Rectangle 6"/>
          <p:cNvSpPr>
            <a:spLocks noGrp="1" noChangeArrowheads="1"/>
          </p:cNvSpPr>
          <p:nvPr>
            <p:ph type="sldNum" sz="quarter" idx="11"/>
          </p:nvPr>
        </p:nvSpPr>
        <p:spPr/>
        <p:txBody>
          <a:bodyPr/>
          <a:lstStyle>
            <a:lvl1pPr>
              <a:defRPr/>
            </a:lvl1pPr>
          </a:lstStyle>
          <a:p>
            <a:pPr>
              <a:defRPr/>
            </a:pPr>
            <a:fld id="{CD81722F-F733-214D-8CC3-99182C8A0454}"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AU"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23130324-3D92-6C40-88E9-8AC8C84B63E2}" type="slidenum">
              <a:rPr lang="en-US"/>
              <a:pPr>
                <a:defRPr/>
              </a:pPr>
              <a:t>‹#›</a:t>
            </a:fld>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93F6BC69-72AF-4C46-9756-469F18820F29}"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88E00AE4-5D24-A945-9670-F3F19C26B3F0}"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19B88440-58ED-3F41-9CDE-80D8493A9C2D}"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EC7FE7D5-39BB-1640-8FDB-B3D202246DD3}"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31C40181-E592-D349-B7BD-2A238EA44576}"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5807D579-A90F-3546-8C4C-538DC1223783}"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5" name="Picture 6" descr="LCTlogo.jpg"/>
          <p:cNvPicPr>
            <a:picLocks noChangeAspect="1"/>
          </p:cNvPicPr>
          <p:nvPr userDrawn="1"/>
        </p:nvPicPr>
        <p:blipFill>
          <a:blip r:embed="rId2"/>
          <a:srcRect/>
          <a:stretch>
            <a:fillRect/>
          </a:stretch>
        </p:blipFill>
        <p:spPr bwMode="auto">
          <a:xfrm>
            <a:off x="0" y="74613"/>
            <a:ext cx="1127125" cy="1106487"/>
          </a:xfrm>
          <a:prstGeom prst="rect">
            <a:avLst/>
          </a:prstGeom>
          <a:noFill/>
          <a:ln w="9525">
            <a:noFill/>
            <a:miter lim="800000"/>
            <a:headEnd/>
            <a:tailEnd/>
          </a:ln>
        </p:spPr>
      </p:pic>
      <p:sp>
        <p:nvSpPr>
          <p:cNvPr id="2" name="Title 1"/>
          <p:cNvSpPr>
            <a:spLocks noGrp="1"/>
          </p:cNvSpPr>
          <p:nvPr>
            <p:ph type="title"/>
          </p:nvPr>
        </p:nvSpPr>
        <p:spPr>
          <a:xfrm>
            <a:off x="1269937" y="162133"/>
            <a:ext cx="7619452" cy="1018562"/>
          </a:xfrm>
          <a:noFill/>
          <a:effectLst/>
        </p:spPr>
        <p:txBody>
          <a:bodyPr/>
          <a:lstStyle>
            <a:lvl1pPr algn="ctr">
              <a:defRPr>
                <a:solidFill>
                  <a:schemeClr val="tx2"/>
                </a:solidFill>
                <a:latin typeface="+mn-lt"/>
              </a:defRPr>
            </a:lvl1pPr>
          </a:lstStyle>
          <a:p>
            <a:r>
              <a:rPr lang="en-AU" dirty="0" smtClean="0"/>
              <a:t>Click to edit Master title style</a:t>
            </a:r>
            <a:endParaRPr lang="en-US" dirty="0"/>
          </a:p>
        </p:txBody>
      </p:sp>
      <p:sp>
        <p:nvSpPr>
          <p:cNvPr id="3" name="Content Placeholder 2"/>
          <p:cNvSpPr>
            <a:spLocks noGrp="1"/>
          </p:cNvSpPr>
          <p:nvPr>
            <p:ph idx="1"/>
          </p:nvPr>
        </p:nvSpPr>
        <p:spPr>
          <a:xfrm>
            <a:off x="1269936" y="1342102"/>
            <a:ext cx="7620064" cy="4784062"/>
          </a:xfrm>
          <a:prstGeom prst="rect">
            <a:avLst/>
          </a:prstGeo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AU" dirty="0" smtClean="0"/>
              <a:t>Click to edit Master text styles</a:t>
            </a:r>
          </a:p>
          <a:p>
            <a:pPr lvl="1"/>
            <a:r>
              <a:rPr lang="en-AU" dirty="0" smtClean="0"/>
              <a:t>Second level</a:t>
            </a:r>
          </a:p>
          <a:p>
            <a:pPr lvl="2"/>
            <a:r>
              <a:rPr lang="en-AU" dirty="0" smtClean="0"/>
              <a:t>Third level</a:t>
            </a:r>
          </a:p>
          <a:p>
            <a:pPr lvl="3"/>
            <a:r>
              <a:rPr lang="en-AU" dirty="0" smtClean="0"/>
              <a:t>Fourth level</a:t>
            </a:r>
          </a:p>
          <a:p>
            <a:pPr lvl="4"/>
            <a:r>
              <a:rPr lang="en-AU" dirty="0" smtClean="0"/>
              <a:t>Fifth level</a:t>
            </a:r>
            <a:endParaRPr lang="en-US" dirty="0"/>
          </a:p>
        </p:txBody>
      </p:sp>
      <p:sp>
        <p:nvSpPr>
          <p:cNvPr id="12" name="Content Placeholder 11"/>
          <p:cNvSpPr>
            <a:spLocks noGrp="1"/>
          </p:cNvSpPr>
          <p:nvPr>
            <p:ph sz="quarter" idx="13"/>
          </p:nvPr>
        </p:nvSpPr>
        <p:spPr>
          <a:xfrm>
            <a:off x="0" y="1180695"/>
            <a:ext cx="1127125" cy="5677305"/>
          </a:xfrm>
          <a:prstGeom prst="rect">
            <a:avLst/>
          </a:prstGeom>
          <a:gradFill flip="none" rotWithShape="1">
            <a:gsLst>
              <a:gs pos="40000">
                <a:srgbClr val="000028"/>
              </a:gs>
              <a:gs pos="100000">
                <a:srgbClr val="FFFFFF"/>
              </a:gs>
            </a:gsLst>
            <a:lin ang="16200000" scaled="0"/>
            <a:tileRect/>
          </a:gradFill>
        </p:spPr>
        <p:txBody>
          <a:bodyPr vert="horz"/>
          <a:lstStyle>
            <a:lvl1pPr>
              <a:buNone/>
              <a:defRPr>
                <a:solidFill>
                  <a:schemeClr val="bg1"/>
                </a:solidFill>
              </a:defRPr>
            </a:lvl1pPr>
          </a:lstStyle>
          <a:p>
            <a:pPr lvl="0"/>
            <a:endParaRPr lang="en-US" dirty="0"/>
          </a:p>
        </p:txBody>
      </p:sp>
      <p:sp>
        <p:nvSpPr>
          <p:cNvPr id="6" name="Footer Placeholder 4"/>
          <p:cNvSpPr>
            <a:spLocks noGrp="1"/>
          </p:cNvSpPr>
          <p:nvPr>
            <p:ph type="ftr" sz="quarter" idx="14"/>
          </p:nvPr>
        </p:nvSpPr>
        <p:spPr>
          <a:xfrm>
            <a:off x="1270000" y="6356350"/>
            <a:ext cx="2752725" cy="365125"/>
          </a:xfrm>
        </p:spPr>
        <p:txBody>
          <a:bodyPr/>
          <a:lstStyle>
            <a:lvl1pPr algn="l">
              <a:defRPr sz="1400">
                <a:solidFill>
                  <a:schemeClr val="tx2"/>
                </a:solidFill>
              </a:defRPr>
            </a:lvl1pPr>
          </a:lstStyle>
          <a:p>
            <a:pPr>
              <a:defRPr/>
            </a:pPr>
            <a:r>
              <a:rPr lang="en-US"/>
              <a:t>www.legitimationcodetheory.com</a:t>
            </a:r>
          </a:p>
        </p:txBody>
      </p:sp>
      <p:sp>
        <p:nvSpPr>
          <p:cNvPr id="7" name="Slide Number Placeholder 5"/>
          <p:cNvSpPr>
            <a:spLocks noGrp="1"/>
          </p:cNvSpPr>
          <p:nvPr>
            <p:ph type="sldNum" sz="quarter" idx="15"/>
          </p:nvPr>
        </p:nvSpPr>
        <p:spPr>
          <a:xfrm>
            <a:off x="6756400" y="6356350"/>
            <a:ext cx="2133600" cy="365125"/>
          </a:xfrm>
        </p:spPr>
        <p:txBody>
          <a:bodyPr/>
          <a:lstStyle>
            <a:lvl1pPr>
              <a:defRPr>
                <a:solidFill>
                  <a:srgbClr val="09213B"/>
                </a:solidFill>
              </a:defRPr>
            </a:lvl1pPr>
          </a:lstStyle>
          <a:p>
            <a:pPr>
              <a:defRPr/>
            </a:pPr>
            <a:fld id="{E029D3BC-D4C2-2F40-A648-7AEF48B7DBBF}" type="slidenum">
              <a:rPr lang="en-US"/>
              <a:pPr>
                <a:defRPr/>
              </a:pPr>
              <a:t>‹#›</a:t>
            </a:fld>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6C04551D-C324-9D45-A9A9-A16DC87D0A90}"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05D9F6AD-6A90-8145-900A-CBB4AB5167FB}"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64650824-E523-FF48-8A3B-5BBB2F48FD88}"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AU"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470F3A30-A5E1-2C43-8EEA-6E7CF758FA3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AU"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6" name="Slide Number Placeholder 5"/>
          <p:cNvSpPr>
            <a:spLocks noGrp="1"/>
          </p:cNvSpPr>
          <p:nvPr>
            <p:ph type="sldNum" sz="quarter" idx="12"/>
          </p:nvPr>
        </p:nvSpPr>
        <p:spPr/>
        <p:txBody>
          <a:bodyPr/>
          <a:lstStyle>
            <a:lvl1pPr>
              <a:defRPr/>
            </a:lvl1pPr>
          </a:lstStyle>
          <a:p>
            <a:pPr>
              <a:defRPr/>
            </a:pPr>
            <a:fld id="{7AA47220-1460-564E-8F54-D7A675D97935}" type="slidenum">
              <a:rPr lang="en-US"/>
              <a:pPr>
                <a:defRPr/>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FDA6AEEB-50D6-9349-960D-400608BBF554}" type="slidenum">
              <a:rPr lang="en-US"/>
              <a:pPr>
                <a:defRPr/>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9" name="Slide Number Placeholder 5"/>
          <p:cNvSpPr>
            <a:spLocks noGrp="1"/>
          </p:cNvSpPr>
          <p:nvPr>
            <p:ph type="sldNum" sz="quarter" idx="12"/>
          </p:nvPr>
        </p:nvSpPr>
        <p:spPr/>
        <p:txBody>
          <a:bodyPr/>
          <a:lstStyle>
            <a:lvl1pPr>
              <a:defRPr/>
            </a:lvl1pPr>
          </a:lstStyle>
          <a:p>
            <a:pPr>
              <a:defRPr/>
            </a:pPr>
            <a:fld id="{D3B7AD49-6DA0-774F-8DCF-F8AACB347793}" type="slidenum">
              <a:rPr lang="en-US"/>
              <a:pPr>
                <a:defRPr/>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5" name="Slide Number Placeholder 5"/>
          <p:cNvSpPr>
            <a:spLocks noGrp="1"/>
          </p:cNvSpPr>
          <p:nvPr>
            <p:ph type="sldNum" sz="quarter" idx="12"/>
          </p:nvPr>
        </p:nvSpPr>
        <p:spPr/>
        <p:txBody>
          <a:bodyPr/>
          <a:lstStyle>
            <a:lvl1pPr>
              <a:defRPr/>
            </a:lvl1pPr>
          </a:lstStyle>
          <a:p>
            <a:pPr>
              <a:defRPr/>
            </a:pPr>
            <a:fld id="{33B95C20-D82A-3C49-98C9-CB0122679F3F}" type="slidenum">
              <a:rPr lang="en-US"/>
              <a:pPr>
                <a:defRPr/>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p>
        </p:txBody>
      </p:sp>
      <p:sp>
        <p:nvSpPr>
          <p:cNvPr id="3"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4" name="Slide Number Placeholder 5"/>
          <p:cNvSpPr>
            <a:spLocks noGrp="1"/>
          </p:cNvSpPr>
          <p:nvPr>
            <p:ph type="sldNum" sz="quarter" idx="12"/>
          </p:nvPr>
        </p:nvSpPr>
        <p:spPr/>
        <p:txBody>
          <a:bodyPr/>
          <a:lstStyle>
            <a:lvl1pPr>
              <a:defRPr/>
            </a:lvl1pPr>
          </a:lstStyle>
          <a:p>
            <a:pPr>
              <a:defRPr/>
            </a:pPr>
            <a:fld id="{F77D04CB-A2D4-864C-BD86-CAE7CDCC3B0B}" type="slidenum">
              <a:rPr lang="en-US"/>
              <a:pPr>
                <a:defRPr/>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AU"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7AD70F76-2FBE-574D-BCE1-867416D16BB5}" type="slidenum">
              <a:rPr lang="en-US"/>
              <a:pPr>
                <a:defRPr/>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AU"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r>
              <a:rPr lang="en-US"/>
              <a:t>www.legitimationcodetheory.com</a:t>
            </a:r>
          </a:p>
        </p:txBody>
      </p:sp>
      <p:sp>
        <p:nvSpPr>
          <p:cNvPr id="7" name="Slide Number Placeholder 5"/>
          <p:cNvSpPr>
            <a:spLocks noGrp="1"/>
          </p:cNvSpPr>
          <p:nvPr>
            <p:ph type="sldNum" sz="quarter" idx="12"/>
          </p:nvPr>
        </p:nvSpPr>
        <p:spPr/>
        <p:txBody>
          <a:bodyPr/>
          <a:lstStyle>
            <a:lvl1pPr>
              <a:defRPr/>
            </a:lvl1pPr>
          </a:lstStyle>
          <a:p>
            <a:pPr>
              <a:defRPr/>
            </a:pPr>
            <a:fld id="{515E0944-BE5B-854C-8754-026B36B0DB13}" type="slidenum">
              <a:rPr lang="en-US"/>
              <a:pPr>
                <a:defRPr/>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3.xml"/><Relationship Id="rId12" Type="http://schemas.openxmlformats.org/officeDocument/2006/relationships/theme" Target="../theme/theme2.xml"/><Relationship Id="rId13" Type="http://schemas.openxmlformats.org/officeDocument/2006/relationships/image" Target="../media/image1.jpeg"/><Relationship Id="rId1" Type="http://schemas.openxmlformats.org/officeDocument/2006/relationships/slideLayout" Target="../slideLayouts/slideLayout13.xml"/><Relationship Id="rId2" Type="http://schemas.openxmlformats.org/officeDocument/2006/relationships/slideLayout" Target="../slideLayouts/slideLayout14.xml"/><Relationship Id="rId3" Type="http://schemas.openxmlformats.org/officeDocument/2006/relationships/slideLayout" Target="../slideLayouts/slideLayout15.xml"/><Relationship Id="rId4" Type="http://schemas.openxmlformats.org/officeDocument/2006/relationships/slideLayout" Target="../slideLayouts/slideLayout16.xml"/><Relationship Id="rId5" Type="http://schemas.openxmlformats.org/officeDocument/2006/relationships/slideLayout" Target="../slideLayouts/slideLayout17.xml"/><Relationship Id="rId6" Type="http://schemas.openxmlformats.org/officeDocument/2006/relationships/slideLayout" Target="../slideLayouts/slideLayout18.xml"/><Relationship Id="rId7" Type="http://schemas.openxmlformats.org/officeDocument/2006/relationships/slideLayout" Target="../slideLayouts/slideLayout19.xml"/><Relationship Id="rId8" Type="http://schemas.openxmlformats.org/officeDocument/2006/relationships/slideLayout" Target="../slideLayouts/slideLayout20.xml"/><Relationship Id="rId9" Type="http://schemas.openxmlformats.org/officeDocument/2006/relationships/slideLayout" Target="../slideLayouts/slideLayout21.xml"/><Relationship Id="rId10"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1000">
                <a:srgbClr val="000028"/>
              </a:gs>
              <a:gs pos="100000">
                <a:srgbClr val="FFFFFF"/>
              </a:gs>
            </a:gsLst>
            <a:lin ang="16200000" scaled="0"/>
            <a:tileRect/>
          </a:gradFill>
          <a:effectLst>
            <a:glow rad="101600">
              <a:schemeClr val="bg1">
                <a:lumMod val="65000"/>
                <a:alpha val="75000"/>
              </a:schemeClr>
            </a:glow>
          </a:effectLst>
        </p:spPr>
        <p:txBody>
          <a:bodyPr vert="horz" lIns="91440" tIns="45720" rIns="91440" bIns="45720" rtlCol="0" anchor="ctr">
            <a:normAutofit/>
          </a:bodyPr>
          <a:lstStyle/>
          <a:p>
            <a:r>
              <a:rPr lang="en-AU" dirty="0"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400">
                <a:solidFill>
                  <a:schemeClr val="tx1">
                    <a:tint val="75000"/>
                  </a:schemeClr>
                </a:solidFill>
                <a:latin typeface="+mn-lt"/>
                <a:ea typeface="+mn-ea"/>
                <a:cs typeface="+mn-cs"/>
              </a:defRPr>
            </a:lvl1pPr>
          </a:lstStyle>
          <a:p>
            <a:pPr>
              <a:defRPr/>
            </a:pPr>
            <a:fld id="{B444A2B4-6140-4A4C-98A8-4DF26A960284}"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4485" r:id="rId1"/>
    <p:sldLayoutId id="2147484486"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 id="2147484487" r:id="rId12"/>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860550"/>
            <a:ext cx="9144000" cy="3094038"/>
          </a:xfrm>
          <a:prstGeom prst="rect">
            <a:avLst/>
          </a:prstGeom>
          <a:gradFill flip="none" rotWithShape="1">
            <a:gsLst>
              <a:gs pos="90000">
                <a:schemeClr val="accent6">
                  <a:lumMod val="50000"/>
                </a:schemeClr>
              </a:gs>
              <a:gs pos="100000">
                <a:srgbClr val="FFFFFF"/>
              </a:gs>
            </a:gsLst>
            <a:lin ang="16200000" scaled="0"/>
            <a:tileRect/>
          </a:gradFill>
          <a:effectLst>
            <a:glow rad="101600">
              <a:schemeClr val="bg1">
                <a:lumMod val="65000"/>
                <a:alpha val="75000"/>
              </a:schemeClr>
            </a:glow>
          </a:effectLst>
        </p:spPr>
        <p:txBody>
          <a:bodyPr vert="horz" lIns="91440" tIns="45720" rIns="91440" bIns="45720" rtlCol="0" anchor="ctr">
            <a:normAutofit/>
          </a:bodyPr>
          <a:lstStyle/>
          <a:p>
            <a:r>
              <a:rPr lang="en-AU" dirty="0" smtClean="0"/>
              <a:t>Click to edit Master title style</a:t>
            </a:r>
            <a:br>
              <a:rPr lang="en-AU" dirty="0" smtClean="0"/>
            </a:br>
            <a:r>
              <a:rPr lang="en-AU" dirty="0" smtClean="0"/>
              <a:t/>
            </a:r>
            <a:br>
              <a:rPr lang="en-AU" dirty="0" smtClean="0"/>
            </a:br>
            <a:r>
              <a:rPr lang="en-AU" dirty="0" smtClean="0"/>
              <a:t>Karl Maton</a:t>
            </a:r>
            <a:br>
              <a:rPr lang="en-AU" dirty="0" smtClean="0"/>
            </a:br>
            <a:r>
              <a:rPr lang="en-AU" dirty="0" smtClean="0"/>
              <a:t>University of Sydney</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r>
              <a:rPr lang="en-US"/>
              <a:t>www.legitimationcodetheory.com</a:t>
            </a: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cs typeface="+mn-cs"/>
              </a:defRPr>
            </a:lvl1pPr>
          </a:lstStyle>
          <a:p>
            <a:pPr>
              <a:defRPr/>
            </a:pPr>
            <a:fld id="{7F00E604-8440-5D43-AA5F-9EED7F72B4B9}" type="slidenum">
              <a:rPr lang="en-US"/>
              <a:pPr>
                <a:defRPr/>
              </a:pPr>
              <a:t>‹#›</a:t>
            </a:fld>
            <a:endParaRPr lang="en-US"/>
          </a:p>
        </p:txBody>
      </p:sp>
      <p:pic>
        <p:nvPicPr>
          <p:cNvPr id="14342" name="Picture 7" descr="LCT-small.jpeg"/>
          <p:cNvPicPr>
            <a:picLocks noChangeAspect="1"/>
          </p:cNvPicPr>
          <p:nvPr userDrawn="1"/>
        </p:nvPicPr>
        <p:blipFill>
          <a:blip r:embed="rId13"/>
          <a:srcRect/>
          <a:stretch>
            <a:fillRect/>
          </a:stretch>
        </p:blipFill>
        <p:spPr bwMode="auto">
          <a:xfrm>
            <a:off x="0" y="0"/>
            <a:ext cx="5715000" cy="8890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474" r:id="rId1"/>
    <p:sldLayoutId id="2147484475" r:id="rId2"/>
    <p:sldLayoutId id="2147484476" r:id="rId3"/>
    <p:sldLayoutId id="2147484477" r:id="rId4"/>
    <p:sldLayoutId id="2147484478" r:id="rId5"/>
    <p:sldLayoutId id="2147484479" r:id="rId6"/>
    <p:sldLayoutId id="2147484480" r:id="rId7"/>
    <p:sldLayoutId id="2147484481" r:id="rId8"/>
    <p:sldLayoutId id="2147484482" r:id="rId9"/>
    <p:sldLayoutId id="2147484483" r:id="rId10"/>
    <p:sldLayoutId id="2147484484" r:id="rId11"/>
  </p:sldLayoutIdLst>
  <p:hf hdr="0" dt="0"/>
  <p:txStyles>
    <p:titleStyle>
      <a:lvl1pPr algn="r" defTabSz="457200" rtl="0" eaLnBrk="0" fontAlgn="base" hangingPunct="0">
        <a:spcBef>
          <a:spcPct val="0"/>
        </a:spcBef>
        <a:spcAft>
          <a:spcPts val="1200"/>
        </a:spcAft>
        <a:defRPr sz="4400" kern="1200">
          <a:solidFill>
            <a:schemeClr val="bg1"/>
          </a:solidFill>
          <a:latin typeface="+mj-lt"/>
          <a:ea typeface="ＭＳ Ｐゴシック" charset="-128"/>
          <a:cs typeface="ＭＳ Ｐゴシック" charset="-128"/>
        </a:defRPr>
      </a:lvl1pPr>
      <a:lvl2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2pPr>
      <a:lvl3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3pPr>
      <a:lvl4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4pPr>
      <a:lvl5pPr algn="r" defTabSz="457200" rtl="0" eaLnBrk="0" fontAlgn="base" hangingPunct="0">
        <a:spcBef>
          <a:spcPct val="0"/>
        </a:spcBef>
        <a:spcAft>
          <a:spcPts val="1200"/>
        </a:spcAft>
        <a:defRPr sz="4400">
          <a:solidFill>
            <a:schemeClr val="bg1"/>
          </a:solidFill>
          <a:latin typeface="Arial" charset="0"/>
          <a:ea typeface="ＭＳ Ｐゴシック" charset="-128"/>
          <a:cs typeface="ＭＳ Ｐゴシック" charset="-128"/>
        </a:defRPr>
      </a:lvl5pPr>
      <a:lvl6pPr marL="4572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6pPr>
      <a:lvl7pPr marL="9144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7pPr>
      <a:lvl8pPr marL="13716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8pPr>
      <a:lvl9pPr marL="1828800" algn="r" defTabSz="457200" rtl="0" fontAlgn="base">
        <a:spcBef>
          <a:spcPct val="0"/>
        </a:spcBef>
        <a:spcAft>
          <a:spcPts val="1200"/>
        </a:spcAft>
        <a:defRPr sz="4400">
          <a:solidFill>
            <a:schemeClr val="bg1"/>
          </a:solidFill>
          <a:latin typeface="Arial" charset="0"/>
          <a:ea typeface="ＭＳ Ｐゴシック" charset="-128"/>
          <a:cs typeface="ＭＳ Ｐゴシック" charset="-128"/>
        </a:defRPr>
      </a:lvl9pPr>
    </p:titleStyle>
    <p:bodyStyle>
      <a:lvl1pPr marL="342900" indent="-342900" algn="l" defTabSz="457200" rtl="0" eaLnBrk="0" fontAlgn="base" hangingPunct="0">
        <a:spcBef>
          <a:spcPct val="20000"/>
        </a:spcBef>
        <a:spcAft>
          <a:spcPct val="0"/>
        </a:spcAft>
        <a:buFont typeface="Arial" charset="0"/>
        <a:buChar char="•"/>
        <a:defRPr sz="3200" kern="1200">
          <a:solidFill>
            <a:schemeClr val="tx1"/>
          </a:solidFill>
          <a:latin typeface="+mn-lt"/>
          <a:ea typeface="ＭＳ Ｐゴシック" charset="-128"/>
          <a:cs typeface="ＭＳ Ｐゴシック" charset="-128"/>
        </a:defRPr>
      </a:lvl1pPr>
      <a:lvl2pPr marL="742950" indent="-285750" algn="l" defTabSz="457200" rtl="0" eaLnBrk="0" fontAlgn="base" hangingPunct="0">
        <a:spcBef>
          <a:spcPct val="20000"/>
        </a:spcBef>
        <a:spcAft>
          <a:spcPct val="0"/>
        </a:spcAft>
        <a:buFont typeface="Arial" charset="0"/>
        <a:buChar char="–"/>
        <a:defRPr sz="2800" kern="1200">
          <a:solidFill>
            <a:schemeClr val="tx1"/>
          </a:solidFill>
          <a:latin typeface="+mn-lt"/>
          <a:ea typeface="ＭＳ Ｐゴシック" charset="-128"/>
          <a:cs typeface="+mn-cs"/>
        </a:defRPr>
      </a:lvl2pPr>
      <a:lvl3pPr marL="1143000" indent="-228600" algn="l" defTabSz="457200" rtl="0" eaLnBrk="0" fontAlgn="base" hangingPunct="0">
        <a:spcBef>
          <a:spcPct val="20000"/>
        </a:spcBef>
        <a:spcAft>
          <a:spcPct val="0"/>
        </a:spcAft>
        <a:buFont typeface="Arial" charset="0"/>
        <a:buChar char="•"/>
        <a:defRPr sz="2400" kern="1200">
          <a:solidFill>
            <a:schemeClr val="tx1"/>
          </a:solidFill>
          <a:latin typeface="+mn-lt"/>
          <a:ea typeface="ＭＳ Ｐゴシック" charset="-128"/>
          <a:cs typeface="+mn-cs"/>
        </a:defRPr>
      </a:lvl3pPr>
      <a:lvl4pPr marL="16002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4pPr>
      <a:lvl5pPr marL="2057400" indent="-228600" algn="l" defTabSz="457200" rtl="0" eaLnBrk="0" fontAlgn="base" hangingPunct="0">
        <a:spcBef>
          <a:spcPct val="20000"/>
        </a:spcBef>
        <a:spcAft>
          <a:spcPct val="0"/>
        </a:spcAft>
        <a:buFont typeface="Arial" charset="0"/>
        <a:buChar char="»"/>
        <a:defRPr sz="2000" kern="1200">
          <a:solidFill>
            <a:schemeClr val="tx1"/>
          </a:solidFill>
          <a:latin typeface="+mn-lt"/>
          <a:ea typeface="ＭＳ Ｐゴシック"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package" Target="../embeddings/Microsoft_Word_Document1.docx"/><Relationship Id="rId4" Type="http://schemas.openxmlformats.org/officeDocument/2006/relationships/image" Target="../media/image3.png"/><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package" Target="../embeddings/Microsoft_Word_Document2.docx"/><Relationship Id="rId4" Type="http://schemas.openxmlformats.org/officeDocument/2006/relationships/image" Target="../media/image3.png"/><Relationship Id="rId1" Type="http://schemas.openxmlformats.org/officeDocument/2006/relationships/vmlDrawing" Target="../drawings/vmlDrawing2.vml"/><Relationship Id="rId2"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4.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5.jpe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7.jpeg"/></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8.png"/><Relationship Id="rId3" Type="http://schemas.openxmlformats.org/officeDocument/2006/relationships/image" Target="../media/image9.pn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emf"/></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1.emf"/></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eaLnBrk="1" fontAlgn="auto" hangingPunct="1">
              <a:defRPr/>
            </a:pPr>
            <a:r>
              <a:rPr lang="en-US" dirty="0" smtClean="0">
                <a:ea typeface="+mj-ea"/>
                <a:cs typeface="+mj-cs"/>
              </a:rPr>
              <a:t>SEMANTICS</a:t>
            </a:r>
            <a:r>
              <a:rPr lang="en-US" sz="3200" dirty="0" smtClean="0">
                <a:ea typeface="+mj-ea"/>
                <a:cs typeface="+mj-cs"/>
              </a:rPr>
              <a:t/>
            </a:r>
            <a:br>
              <a:rPr lang="en-US" sz="3200" dirty="0" smtClean="0">
                <a:ea typeface="+mj-ea"/>
                <a:cs typeface="+mj-cs"/>
              </a:rPr>
            </a:br>
            <a:r>
              <a:rPr lang="en-US" dirty="0" smtClean="0">
                <a:ea typeface="+mj-ea"/>
                <a:cs typeface="+mj-cs"/>
              </a:rPr>
              <a:t/>
            </a:r>
            <a:br>
              <a:rPr lang="en-US" dirty="0" smtClean="0">
                <a:ea typeface="+mj-ea"/>
                <a:cs typeface="+mj-cs"/>
              </a:rPr>
            </a:br>
            <a:r>
              <a:rPr lang="en-US" sz="2400" dirty="0" smtClean="0">
                <a:ea typeface="+mj-ea"/>
                <a:cs typeface="+mj-cs"/>
              </a:rPr>
              <a:t>Karl Maton</a:t>
            </a:r>
            <a:br>
              <a:rPr lang="en-US" sz="2400" dirty="0" smtClean="0">
                <a:ea typeface="+mj-ea"/>
                <a:cs typeface="+mj-cs"/>
              </a:rPr>
            </a:br>
            <a:r>
              <a:rPr lang="en-US" sz="2400" dirty="0" smtClean="0">
                <a:ea typeface="+mj-ea"/>
                <a:cs typeface="+mj-cs"/>
              </a:rPr>
              <a:t>University of Sydney</a:t>
            </a:r>
            <a:endParaRPr lang="en-US" sz="2400" dirty="0">
              <a:ea typeface="+mj-ea"/>
              <a:cs typeface="+mj-cs"/>
            </a:endParaRPr>
          </a:p>
        </p:txBody>
      </p:sp>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Extending typology</a:t>
            </a:r>
            <a:endParaRPr lang="en-US" dirty="0"/>
          </a:p>
        </p:txBody>
      </p:sp>
      <p:sp>
        <p:nvSpPr>
          <p:cNvPr id="3" name="Content Placeholder 2"/>
          <p:cNvSpPr>
            <a:spLocks noGrp="1"/>
          </p:cNvSpPr>
          <p:nvPr>
            <p:ph idx="1"/>
          </p:nvPr>
        </p:nvSpPr>
        <p:spPr/>
        <p:txBody>
          <a:bodyPr>
            <a:normAutofit fontScale="92500" lnSpcReduction="10000"/>
          </a:bodyPr>
          <a:lstStyle/>
          <a:p>
            <a:pPr>
              <a:defRPr/>
            </a:pPr>
            <a:r>
              <a:rPr lang="en-US" sz="2800" i="1" dirty="0"/>
              <a:t>hierarchical curriculum structures</a:t>
            </a:r>
            <a:endParaRPr lang="en-US" sz="2800" dirty="0"/>
          </a:p>
          <a:p>
            <a:pPr lvl="1">
              <a:defRPr/>
            </a:pPr>
            <a:r>
              <a:rPr lang="en-US" sz="2400" dirty="0"/>
              <a:t>units of curriculum build on and integrate knowledge from previous units</a:t>
            </a:r>
          </a:p>
          <a:p>
            <a:pPr>
              <a:defRPr/>
            </a:pPr>
            <a:r>
              <a:rPr lang="en-US" sz="2800" i="1" dirty="0"/>
              <a:t>horizontal curriculum structures</a:t>
            </a:r>
            <a:endParaRPr lang="en-US" sz="2800" dirty="0"/>
          </a:p>
          <a:p>
            <a:pPr lvl="1">
              <a:defRPr/>
            </a:pPr>
            <a:r>
              <a:rPr lang="en-US" sz="2400" dirty="0"/>
              <a:t>segmented series of skills or knowledge</a:t>
            </a:r>
          </a:p>
          <a:p>
            <a:pPr lvl="1">
              <a:defRPr/>
            </a:pPr>
            <a:endParaRPr lang="en-US" sz="2400" dirty="0"/>
          </a:p>
          <a:p>
            <a:pPr>
              <a:defRPr/>
            </a:pPr>
            <a:r>
              <a:rPr lang="en-US" sz="2800" i="1" dirty="0"/>
              <a:t>cumulative learning</a:t>
            </a:r>
            <a:endParaRPr lang="en-US" sz="2800" dirty="0"/>
          </a:p>
          <a:p>
            <a:pPr lvl="1">
              <a:defRPr/>
            </a:pPr>
            <a:r>
              <a:rPr lang="en-US" sz="2400" dirty="0"/>
              <a:t>knowledge transferred across curricular and pedagogic contexts</a:t>
            </a:r>
          </a:p>
          <a:p>
            <a:pPr>
              <a:lnSpc>
                <a:spcPct val="120000"/>
              </a:lnSpc>
              <a:defRPr/>
            </a:pPr>
            <a:r>
              <a:rPr lang="en-US" sz="2800" i="1" dirty="0"/>
              <a:t>segmented learning</a:t>
            </a:r>
            <a:endParaRPr lang="en-US" sz="2800" dirty="0"/>
          </a:p>
          <a:p>
            <a:pPr lvl="1">
              <a:defRPr/>
            </a:pPr>
            <a:r>
              <a:rPr lang="en-US" sz="2400" dirty="0"/>
              <a:t>knowledge is locked into its curricular and pedagogic contexts, </a:t>
            </a:r>
            <a:r>
              <a:rPr lang="en-US" sz="2400" dirty="0" err="1"/>
              <a:t>problematising</a:t>
            </a:r>
            <a:r>
              <a:rPr lang="en-US" sz="2400" dirty="0"/>
              <a:t> transfer</a:t>
            </a:r>
          </a:p>
          <a:p>
            <a:pPr marL="0" indent="0">
              <a:buNone/>
            </a:pPr>
            <a:endParaRPr lang="en-US" dirty="0"/>
          </a:p>
        </p:txBody>
      </p:sp>
      <p:sp>
        <p:nvSpPr>
          <p:cNvPr id="4" name="Content Placeholder 3"/>
          <p:cNvSpPr>
            <a:spLocks noGrp="1"/>
          </p:cNvSpPr>
          <p:nvPr>
            <p:ph sz="quarter" idx="13"/>
          </p:nvPr>
        </p:nvSpPr>
        <p:spPr/>
        <p:txBody>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029D3BC-D4C2-2F40-A648-7AEF48B7DBBF}" type="slidenum">
              <a:rPr lang="en-US" smtClean="0"/>
              <a:pPr>
                <a:defRPr/>
              </a:pPr>
              <a:t>10</a:t>
            </a:fld>
            <a:endParaRPr lang="en-US" dirty="0"/>
          </a:p>
        </p:txBody>
      </p:sp>
    </p:spTree>
    <p:extLst>
      <p:ext uri="{BB962C8B-B14F-4D97-AF65-F5344CB8AC3E}">
        <p14:creationId xmlns:p14="http://schemas.microsoft.com/office/powerpoint/2010/main" val="244655721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dirty="0" smtClean="0">
                <a:latin typeface="Times New Roman" charset="0"/>
                <a:ea typeface="ＭＳ Ｐゴシック" charset="0"/>
                <a:cs typeface="ＭＳ Ｐゴシック" charset="0"/>
              </a:rPr>
              <a:t>Problems with existing concepts</a:t>
            </a:r>
            <a:endParaRPr lang="en-US" dirty="0">
              <a:latin typeface="Times New Roman" charset="0"/>
              <a:ea typeface="ＭＳ Ｐゴシック" charset="0"/>
              <a:cs typeface="ＭＳ Ｐゴシック" charset="0"/>
            </a:endParaRPr>
          </a:p>
        </p:txBody>
      </p:sp>
      <p:sp>
        <p:nvSpPr>
          <p:cNvPr id="34819" name="Content Placeholder 2"/>
          <p:cNvSpPr>
            <a:spLocks noGrp="1"/>
          </p:cNvSpPr>
          <p:nvPr>
            <p:ph idx="1"/>
          </p:nvPr>
        </p:nvSpPr>
        <p:spPr bwMode="auto">
          <a:xfrm>
            <a:off x="1270000" y="1341438"/>
            <a:ext cx="7620000" cy="4784725"/>
          </a:xfr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rmAutofit fontScale="92500" lnSpcReduction="20000"/>
          </a:bodyPr>
          <a:lstStyle/>
          <a:p>
            <a:pPr>
              <a:spcAft>
                <a:spcPts val="1200"/>
              </a:spcAft>
              <a:defRPr/>
            </a:pPr>
            <a:r>
              <a:rPr lang="en-US" dirty="0">
                <a:latin typeface="Times New Roman" charset="0"/>
                <a:ea typeface="ＭＳ Ｐゴシック" charset="0"/>
                <a:cs typeface="ＭＳ Ｐゴシック" charset="0"/>
              </a:rPr>
              <a:t>types only describe surface features of </a:t>
            </a:r>
            <a:r>
              <a:rPr lang="en-US" dirty="0" smtClean="0">
                <a:latin typeface="Times New Roman" charset="0"/>
                <a:ea typeface="ＭＳ Ｐゴシック" charset="0"/>
                <a:cs typeface="ＭＳ Ｐゴシック" charset="0"/>
              </a:rPr>
              <a:t>knowledge practices</a:t>
            </a:r>
            <a:endParaRPr lang="en-US" dirty="0">
              <a:latin typeface="Times New Roman" charset="0"/>
              <a:ea typeface="ＭＳ Ｐゴシック" charset="0"/>
              <a:cs typeface="ＭＳ Ｐゴシック" charset="0"/>
            </a:endParaRPr>
          </a:p>
          <a:p>
            <a:pPr>
              <a:spcAft>
                <a:spcPts val="1200"/>
              </a:spcAft>
              <a:defRPr/>
            </a:pPr>
            <a:r>
              <a:rPr lang="en-US" dirty="0">
                <a:latin typeface="Times New Roman" charset="0"/>
                <a:ea typeface="ＭＳ Ｐゴシック" charset="0"/>
                <a:cs typeface="ＭＳ Ｐゴシック" charset="0"/>
              </a:rPr>
              <a:t>lack analysis of organizing principles</a:t>
            </a:r>
          </a:p>
          <a:p>
            <a:pPr>
              <a:spcAft>
                <a:spcPts val="1200"/>
              </a:spcAft>
              <a:defRPr/>
            </a:pPr>
            <a:r>
              <a:rPr lang="en-US" dirty="0">
                <a:latin typeface="Times New Roman" charset="0"/>
                <a:ea typeface="ＭＳ Ｐゴシック" charset="0"/>
                <a:cs typeface="ＭＳ Ｐゴシック" charset="0"/>
              </a:rPr>
              <a:t>empirical practices do not fit types</a:t>
            </a:r>
          </a:p>
          <a:p>
            <a:pPr>
              <a:spcAft>
                <a:spcPts val="1200"/>
              </a:spcAft>
              <a:defRPr/>
            </a:pPr>
            <a:r>
              <a:rPr lang="en-US" dirty="0">
                <a:latin typeface="Times New Roman" charset="0"/>
                <a:ea typeface="ＭＳ Ｐゴシック" charset="0"/>
                <a:cs typeface="ＭＳ Ｐゴシック" charset="0"/>
              </a:rPr>
              <a:t>obscure processes of change within or between </a:t>
            </a:r>
            <a:r>
              <a:rPr lang="en-US" dirty="0" smtClean="0">
                <a:latin typeface="Times New Roman" charset="0"/>
                <a:ea typeface="ＭＳ Ｐゴシック" charset="0"/>
                <a:cs typeface="ＭＳ Ｐゴシック" charset="0"/>
              </a:rPr>
              <a:t>forms</a:t>
            </a:r>
          </a:p>
          <a:p>
            <a:pPr>
              <a:spcAft>
                <a:spcPts val="1200"/>
              </a:spcAft>
              <a:defRPr/>
            </a:pPr>
            <a:r>
              <a:rPr lang="en-AU" dirty="0">
                <a:latin typeface="Times New Roman" charset="0"/>
                <a:ea typeface="ＭＳ Ｐゴシック" charset="0"/>
                <a:cs typeface="ＭＳ Ｐゴシック" charset="0"/>
              </a:rPr>
              <a:t>‘very weak’ in generative analysis of principles (Bernstein 2000) </a:t>
            </a:r>
            <a:endParaRPr lang="en-US" dirty="0">
              <a:latin typeface="Times New Roman" charset="0"/>
              <a:ea typeface="ＭＳ Ｐゴシック" charset="0"/>
              <a:cs typeface="ＭＳ Ｐゴシック" charset="0"/>
            </a:endParaRPr>
          </a:p>
          <a:p>
            <a:pPr>
              <a:spcAft>
                <a:spcPts val="1200"/>
              </a:spcAft>
              <a:defRPr/>
            </a:pPr>
            <a:r>
              <a:rPr lang="en-US" dirty="0">
                <a:latin typeface="Times New Roman" charset="0"/>
                <a:ea typeface="ＭＳ Ｐゴシック" charset="0"/>
                <a:cs typeface="ＭＳ Ｐゴシック" charset="0"/>
              </a:rPr>
              <a:t>represent a first step – </a:t>
            </a:r>
            <a:r>
              <a:rPr lang="en-US" dirty="0" smtClean="0">
                <a:latin typeface="Times New Roman" charset="0"/>
                <a:ea typeface="ＭＳ Ｐゴシック" charset="0"/>
                <a:cs typeface="ＭＳ Ｐゴシック" charset="0"/>
              </a:rPr>
              <a:t>needed </a:t>
            </a:r>
            <a:r>
              <a:rPr lang="en-US" dirty="0">
                <a:latin typeface="Times New Roman" charset="0"/>
                <a:ea typeface="ＭＳ Ｐゴシック" charset="0"/>
                <a:cs typeface="ＭＳ Ｐゴシック" charset="0"/>
              </a:rPr>
              <a:t>to build on</a:t>
            </a:r>
          </a:p>
        </p:txBody>
      </p:sp>
      <p:sp>
        <p:nvSpPr>
          <p:cNvPr id="34821"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34822"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B96D3A1-DFED-BD48-B265-EA7636884C7C}" type="slidenum">
              <a:rPr lang="en-US" sz="1400">
                <a:solidFill>
                  <a:srgbClr val="09213B"/>
                </a:solidFill>
                <a:latin typeface="Times New Roman" charset="0"/>
              </a:rPr>
              <a:pPr eaLnBrk="1" hangingPunct="1"/>
              <a:t>11</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158533643"/>
      </p:ext>
    </p:extLst>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dirty="0">
                <a:solidFill>
                  <a:schemeClr val="tx1"/>
                </a:solidFill>
                <a:latin typeface="Times New Roman" charset="0"/>
                <a:ea typeface="ＭＳ Ｐゴシック" charset="0"/>
                <a:cs typeface="ＭＳ Ｐゴシック" charset="0"/>
              </a:rPr>
              <a:t>What</a:t>
            </a:r>
            <a:r>
              <a:rPr lang="en-AU" dirty="0">
                <a:solidFill>
                  <a:schemeClr val="tx1"/>
                </a:solidFill>
                <a:latin typeface="Times New Roman" charset="0"/>
                <a:ea typeface="ＭＳ Ｐゴシック" charset="0"/>
                <a:cs typeface="ＭＳ Ｐゴシック" charset="0"/>
              </a:rPr>
              <a:t> </a:t>
            </a:r>
            <a:r>
              <a:rPr lang="en-AU" dirty="0" smtClean="0">
                <a:solidFill>
                  <a:schemeClr val="tx1"/>
                </a:solidFill>
                <a:latin typeface="Times New Roman" charset="0"/>
                <a:ea typeface="ＭＳ Ｐゴシック" charset="0"/>
                <a:cs typeface="ＭＳ Ｐゴシック" charset="0"/>
              </a:rPr>
              <a:t>was </a:t>
            </a:r>
            <a:r>
              <a:rPr lang="en-US" dirty="0" smtClean="0">
                <a:solidFill>
                  <a:schemeClr val="tx1"/>
                </a:solidFill>
                <a:latin typeface="Times New Roman" charset="0"/>
                <a:ea typeface="ＭＳ Ｐゴシック" charset="0"/>
                <a:cs typeface="ＭＳ Ｐゴシック" charset="0"/>
              </a:rPr>
              <a:t>needed</a:t>
            </a:r>
            <a:endParaRPr lang="en-US" dirty="0">
              <a:solidFill>
                <a:schemeClr val="tx1"/>
              </a:solidFill>
              <a:latin typeface="Times New Roman" charset="0"/>
              <a:ea typeface="ＭＳ Ｐゴシック" charset="0"/>
              <a:cs typeface="ＭＳ Ｐゴシック" charset="0"/>
            </a:endParaRPr>
          </a:p>
        </p:txBody>
      </p:sp>
      <p:sp>
        <p:nvSpPr>
          <p:cNvPr id="35844"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buClr>
                <a:schemeClr val="tx1"/>
              </a:buClr>
            </a:pPr>
            <a:r>
              <a:rPr lang="en-US" dirty="0" smtClean="0">
                <a:latin typeface="Times New Roman" charset="0"/>
                <a:ea typeface="ＭＳ Ｐゴシック" charset="0"/>
                <a:cs typeface="ＭＳ Ｐゴシック" charset="0"/>
              </a:rPr>
              <a:t>complement </a:t>
            </a:r>
            <a:r>
              <a:rPr lang="en-US" dirty="0">
                <a:latin typeface="Times New Roman" charset="0"/>
                <a:ea typeface="ＭＳ Ｐゴシック" charset="0"/>
                <a:cs typeface="ＭＳ Ｐゴシック" charset="0"/>
              </a:rPr>
              <a:t>typologies with analysis of organizing principles</a:t>
            </a:r>
          </a:p>
          <a:p>
            <a:pPr lvl="1">
              <a:buClr>
                <a:schemeClr val="tx1"/>
              </a:buClr>
            </a:pPr>
            <a:r>
              <a:rPr lang="en-US" dirty="0">
                <a:latin typeface="Times New Roman" charset="0"/>
                <a:ea typeface="ＭＳ Ｐゴシック" charset="0"/>
              </a:rPr>
              <a:t>difference, variation, similarity</a:t>
            </a:r>
          </a:p>
          <a:p>
            <a:pPr lvl="1">
              <a:buClr>
                <a:schemeClr val="tx1"/>
              </a:buClr>
            </a:pPr>
            <a:r>
              <a:rPr lang="en-US" dirty="0">
                <a:latin typeface="Times New Roman" charset="0"/>
                <a:ea typeface="ＭＳ Ｐゴシック" charset="0"/>
              </a:rPr>
              <a:t>change over time</a:t>
            </a:r>
          </a:p>
          <a:p>
            <a:pPr>
              <a:buClr>
                <a:schemeClr val="tx1"/>
              </a:buClr>
            </a:pPr>
            <a:r>
              <a:rPr lang="en-US" dirty="0">
                <a:latin typeface="Times New Roman" charset="0"/>
                <a:ea typeface="ＭＳ Ｐゴシック" charset="0"/>
                <a:cs typeface="ＭＳ Ｐゴシック" charset="0"/>
              </a:rPr>
              <a:t>encompass more phenomena with conceptual economy</a:t>
            </a:r>
          </a:p>
          <a:p>
            <a:pPr>
              <a:buClr>
                <a:schemeClr val="tx1"/>
              </a:buClr>
            </a:pPr>
            <a:r>
              <a:rPr lang="en-US" dirty="0">
                <a:latin typeface="Times New Roman" charset="0"/>
                <a:ea typeface="ＭＳ Ｐゴシック" charset="0"/>
                <a:cs typeface="ＭＳ Ｐゴシック" charset="0"/>
              </a:rPr>
              <a:t>potential for enactment in empirical research of wide range of issues</a:t>
            </a:r>
          </a:p>
        </p:txBody>
      </p:sp>
      <p:sp>
        <p:nvSpPr>
          <p:cNvPr id="35845"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35846"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9ABDC85-D1C8-D940-BAAA-9E7897755F1A}" type="slidenum">
              <a:rPr lang="en-US" sz="1400">
                <a:solidFill>
                  <a:srgbClr val="09213B"/>
                </a:solidFill>
                <a:latin typeface="Times New Roman" charset="0"/>
              </a:rPr>
              <a:pPr eaLnBrk="1" hangingPunct="1"/>
              <a:t>12</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133905744"/>
      </p:ext>
    </p:extLst>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B3EDADC3-C734-0841-95FB-C2F2A9A8CF41}" type="slidenum">
              <a:rPr lang="en-US"/>
              <a:pPr>
                <a:defRPr/>
              </a:pPr>
              <a:t>13</a:t>
            </a:fld>
            <a:endParaRPr lang="en-US" dirty="0"/>
          </a:p>
        </p:txBody>
      </p:sp>
      <p:graphicFrame>
        <p:nvGraphicFramePr>
          <p:cNvPr id="7" name="Group 2"/>
          <p:cNvGraphicFramePr>
            <a:graphicFrameLocks noGrp="1"/>
          </p:cNvGraphicFramePr>
          <p:nvPr>
            <p:extLst>
              <p:ext uri="{D42A27DB-BD31-4B8C-83A1-F6EECF244321}">
                <p14:modId xmlns:p14="http://schemas.microsoft.com/office/powerpoint/2010/main" val="1159904003"/>
              </p:ext>
            </p:extLst>
          </p:nvPr>
        </p:nvGraphicFramePr>
        <p:xfrm>
          <a:off x="1651000" y="274638"/>
          <a:ext cx="7086600" cy="5852161"/>
        </p:xfrm>
        <a:graphic>
          <a:graphicData uri="http://schemas.openxmlformats.org/drawingml/2006/table">
            <a:tbl>
              <a:tblPr/>
              <a:tblGrid>
                <a:gridCol w="2057400"/>
                <a:gridCol w="1828800"/>
                <a:gridCol w="3200400"/>
              </a:tblGrid>
              <a:tr h="969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Autonomy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external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positional autonomy, relational autonomy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Density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internal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moral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2C7C9F"/>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social-symbolic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epistemic relations, social relations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Temporality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2C7C9F"/>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2C7C9F"/>
                          </a:solidFill>
                          <a:effectLst/>
                          <a:latin typeface="Times New Roman" charset="0"/>
                          <a:ea typeface="ＭＳ Ｐゴシック" charset="-128"/>
                          <a:cs typeface="ＭＳ Ｐゴシック" charset="-128"/>
                        </a:rPr>
                        <a:t>temporal position, temporal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Rounded Rectangle 7"/>
          <p:cNvSpPr/>
          <p:nvPr/>
        </p:nvSpPr>
        <p:spPr bwMode="auto">
          <a:xfrm>
            <a:off x="1574800" y="4370388"/>
            <a:ext cx="7239000" cy="933450"/>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072057924"/>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ea typeface="Times New Roman" charset="0"/>
                <a:cs typeface="Times New Roman" charset="0"/>
              </a:rPr>
              <a:t>Semantic gravity</a:t>
            </a:r>
            <a:endParaRPr lang="en-US" dirty="0"/>
          </a:p>
        </p:txBody>
      </p:sp>
      <p:sp>
        <p:nvSpPr>
          <p:cNvPr id="40963" name="Content Placeholder 2"/>
          <p:cNvSpPr>
            <a:spLocks noGrp="1"/>
          </p:cNvSpPr>
          <p:nvPr>
            <p:ph idx="1"/>
          </p:nvPr>
        </p:nvSpPr>
        <p:spPr bwMode="auto">
          <a:xfrm>
            <a:off x="1270000" y="1341438"/>
            <a:ext cx="5780088"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dirty="0" smtClean="0">
                <a:ea typeface="Times New Roman" charset="0"/>
                <a:cs typeface="Times New Roman" charset="0"/>
              </a:rPr>
              <a:t>degree to which meaning relates to its context (whether social or symbolic)</a:t>
            </a:r>
          </a:p>
          <a:p>
            <a:pPr>
              <a:buFont typeface="Arial" charset="0"/>
              <a:buNone/>
            </a:pPr>
            <a:endParaRPr lang="en-US" dirty="0" smtClean="0">
              <a:ea typeface="Times New Roman" charset="0"/>
              <a:cs typeface="Times New Roman" charset="0"/>
            </a:endParaRPr>
          </a:p>
          <a:p>
            <a:r>
              <a:rPr lang="en-US" sz="2800" dirty="0" smtClean="0">
                <a:ea typeface="Times New Roman" charset="0"/>
                <a:cs typeface="Times New Roman" charset="0"/>
              </a:rPr>
              <a:t>may be stronger (+) or weaker (–) along a continuum of strengths</a:t>
            </a:r>
          </a:p>
          <a:p>
            <a:pPr lvl="1"/>
            <a:r>
              <a:rPr lang="en-US" sz="2400" dirty="0" smtClean="0">
                <a:ea typeface="Times New Roman" charset="0"/>
                <a:cs typeface="Times New Roman" charset="0"/>
              </a:rPr>
              <a:t>weaker = less context-dependent</a:t>
            </a:r>
          </a:p>
          <a:p>
            <a:pPr lvl="1"/>
            <a:r>
              <a:rPr lang="en-US" sz="2400" dirty="0" smtClean="0">
                <a:ea typeface="Times New Roman" charset="0"/>
                <a:cs typeface="Times New Roman" charset="0"/>
              </a:rPr>
              <a:t>stronger = more context-dependent</a:t>
            </a:r>
          </a:p>
          <a:p>
            <a:pPr>
              <a:buFontTx/>
              <a:buNone/>
            </a:pPr>
            <a:endParaRPr lang="en-US" dirty="0" smtClean="0">
              <a:ea typeface="Times New Roman" charset="0"/>
              <a:cs typeface="Times New Roman" charset="0"/>
            </a:endParaRPr>
          </a:p>
          <a:p>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EB3B2F8-2F40-024D-8504-BECC68D6CC25}" type="slidenum">
              <a:rPr lang="en-US"/>
              <a:pPr>
                <a:defRPr/>
              </a:pPr>
              <a:t>14</a:t>
            </a:fld>
            <a:endParaRPr lang="en-US" dirty="0"/>
          </a:p>
        </p:txBody>
      </p:sp>
      <p:cxnSp>
        <p:nvCxnSpPr>
          <p:cNvPr id="7" name="Straight Arrow Connector 6"/>
          <p:cNvCxnSpPr>
            <a:cxnSpLocks noChangeShapeType="1"/>
          </p:cNvCxnSpPr>
          <p:nvPr/>
        </p:nvCxnSpPr>
        <p:spPr bwMode="auto">
          <a:xfrm rot="5400000">
            <a:off x="6532562" y="3297238"/>
            <a:ext cx="3082925" cy="0"/>
          </a:xfrm>
          <a:prstGeom prst="straightConnector1">
            <a:avLst/>
          </a:prstGeom>
          <a:noFill/>
          <a:ln w="57150">
            <a:solidFill>
              <a:schemeClr val="tx2"/>
            </a:solidFill>
            <a:round/>
            <a:headEnd type="triangle" w="lg" len="lg"/>
            <a:tailEnd type="triangle" w="lg" len="lg"/>
          </a:ln>
          <a:effectLst/>
          <a:extLst/>
        </p:spPr>
      </p:cxnSp>
      <p:sp>
        <p:nvSpPr>
          <p:cNvPr id="40967" name="TextBox 5"/>
          <p:cNvSpPr txBox="1">
            <a:spLocks noChangeArrowheads="1"/>
          </p:cNvSpPr>
          <p:nvPr/>
        </p:nvSpPr>
        <p:spPr bwMode="auto">
          <a:xfrm>
            <a:off x="7302500" y="1293813"/>
            <a:ext cx="1543050" cy="461962"/>
          </a:xfrm>
          <a:prstGeom prst="rect">
            <a:avLst/>
          </a:prstGeom>
          <a:noFill/>
          <a:ln w="9525">
            <a:noFill/>
            <a:miter lim="800000"/>
            <a:headEnd/>
            <a:tailEnd/>
          </a:ln>
        </p:spPr>
        <p:txBody>
          <a:bodyPr wrap="none">
            <a:prstTxWarp prst="textNoShape">
              <a:avLst/>
            </a:prstTxWarp>
            <a:spAutoFit/>
          </a:bodyPr>
          <a:lstStyle/>
          <a:p>
            <a:pPr algn="ctr"/>
            <a:r>
              <a:rPr lang="en-US" sz="2400">
                <a:latin typeface="Times New Roman" charset="0"/>
                <a:ea typeface="Times New Roman" charset="0"/>
                <a:cs typeface="Times New Roman" charset="0"/>
              </a:rPr>
              <a:t>weaker SG</a:t>
            </a:r>
          </a:p>
        </p:txBody>
      </p:sp>
      <p:sp>
        <p:nvSpPr>
          <p:cNvPr id="40968" name="TextBox 6"/>
          <p:cNvSpPr txBox="1">
            <a:spLocks noChangeArrowheads="1"/>
          </p:cNvSpPr>
          <p:nvPr/>
        </p:nvSpPr>
        <p:spPr bwMode="auto">
          <a:xfrm>
            <a:off x="7151688" y="4776788"/>
            <a:ext cx="1846262" cy="461962"/>
          </a:xfrm>
          <a:prstGeom prst="rect">
            <a:avLst/>
          </a:prstGeom>
          <a:noFill/>
          <a:ln w="9525">
            <a:noFill/>
            <a:miter lim="800000"/>
            <a:headEnd/>
            <a:tailEnd/>
          </a:ln>
        </p:spPr>
        <p:txBody>
          <a:bodyPr>
            <a:prstTxWarp prst="textNoShape">
              <a:avLst/>
            </a:prstTxWarp>
            <a:spAutoFit/>
          </a:bodyPr>
          <a:lstStyle/>
          <a:p>
            <a:pPr algn="ctr"/>
            <a:r>
              <a:rPr lang="en-US" sz="2400">
                <a:latin typeface="Times New Roman" charset="0"/>
                <a:ea typeface="Times New Roman" charset="0"/>
                <a:cs typeface="Times New Roman" charset="0"/>
              </a:rPr>
              <a:t>stronger SG</a:t>
            </a:r>
          </a:p>
        </p:txBody>
      </p:sp>
      <p:sp>
        <p:nvSpPr>
          <p:cNvPr id="10"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97921605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ea typeface="Times New Roman" charset="0"/>
                <a:cs typeface="Times New Roman" charset="0"/>
              </a:rPr>
              <a:t>Semantic gravity</a:t>
            </a:r>
            <a:endParaRPr lang="en-US" dirty="0"/>
          </a:p>
        </p:txBody>
      </p:sp>
      <p:sp>
        <p:nvSpPr>
          <p:cNvPr id="41987" name="Content Placeholder 2"/>
          <p:cNvSpPr>
            <a:spLocks noGrp="1"/>
          </p:cNvSpPr>
          <p:nvPr>
            <p:ph idx="1"/>
          </p:nvPr>
        </p:nvSpPr>
        <p:spPr bwMode="auto">
          <a:xfrm>
            <a:off x="1270000" y="1341438"/>
            <a:ext cx="5715000"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i="1" smtClean="0">
                <a:ea typeface="Times New Roman" charset="0"/>
                <a:cs typeface="Times New Roman" charset="0"/>
              </a:rPr>
              <a:t>weakening </a:t>
            </a:r>
            <a:r>
              <a:rPr lang="en-US" sz="2800" smtClean="0">
                <a:ea typeface="Times New Roman" charset="0"/>
                <a:cs typeface="Times New Roman" charset="0"/>
              </a:rPr>
              <a:t>semantic gravity</a:t>
            </a:r>
          </a:p>
          <a:p>
            <a:pPr lvl="1"/>
            <a:r>
              <a:rPr lang="en-US" sz="2400" smtClean="0">
                <a:ea typeface="Times New Roman" charset="0"/>
                <a:cs typeface="Times New Roman" charset="0"/>
              </a:rPr>
              <a:t>e.g. moving from the minute particulars of a specific context or case to generalities</a:t>
            </a:r>
          </a:p>
          <a:p>
            <a:endParaRPr lang="en-US" sz="2800" i="1" smtClean="0">
              <a:ea typeface="Times New Roman" charset="0"/>
              <a:cs typeface="Times New Roman" charset="0"/>
            </a:endParaRPr>
          </a:p>
          <a:p>
            <a:r>
              <a:rPr lang="en-US" sz="2800" i="1" smtClean="0">
                <a:ea typeface="Times New Roman" charset="0"/>
                <a:cs typeface="Times New Roman" charset="0"/>
              </a:rPr>
              <a:t>strengthening </a:t>
            </a:r>
            <a:r>
              <a:rPr lang="en-US" sz="2800" smtClean="0">
                <a:ea typeface="Times New Roman" charset="0"/>
                <a:cs typeface="Times New Roman" charset="0"/>
              </a:rPr>
              <a:t>semantic gravity</a:t>
            </a:r>
          </a:p>
          <a:p>
            <a:pPr lvl="1"/>
            <a:r>
              <a:rPr lang="en-US" sz="2400" smtClean="0">
                <a:ea typeface="Times New Roman" charset="0"/>
                <a:cs typeface="Times New Roman" charset="0"/>
              </a:rPr>
              <a:t>e.g. moving down from an abstracted concept to delimited examples</a:t>
            </a:r>
            <a:endParaRPr lang="en-US" sz="2400" b="1" smtClean="0">
              <a:ea typeface="Times New Roman" charset="0"/>
              <a:cs typeface="Times New Roman" charset="0"/>
            </a:endParaRPr>
          </a:p>
          <a:p>
            <a:pPr>
              <a:buFont typeface="Arial" charset="0"/>
              <a:buNone/>
            </a:pPr>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0278E2A-C641-DF41-A675-34993B0BB742}" type="slidenum">
              <a:rPr lang="en-US"/>
              <a:pPr>
                <a:defRPr/>
              </a:pPr>
              <a:t>15</a:t>
            </a:fld>
            <a:endParaRPr lang="en-US" dirty="0"/>
          </a:p>
        </p:txBody>
      </p:sp>
      <p:cxnSp>
        <p:nvCxnSpPr>
          <p:cNvPr id="7" name="Straight Arrow Connector 6"/>
          <p:cNvCxnSpPr>
            <a:cxnSpLocks noChangeShapeType="1"/>
          </p:cNvCxnSpPr>
          <p:nvPr/>
        </p:nvCxnSpPr>
        <p:spPr bwMode="auto">
          <a:xfrm>
            <a:off x="7258050" y="3814763"/>
            <a:ext cx="1330325" cy="1174750"/>
          </a:xfrm>
          <a:prstGeom prst="straightConnector1">
            <a:avLst/>
          </a:prstGeom>
          <a:noFill/>
          <a:ln w="57150">
            <a:solidFill>
              <a:schemeClr val="tx2"/>
            </a:solidFill>
            <a:round/>
            <a:headEnd/>
            <a:tailEnd type="triangle" w="lg" len="lg"/>
          </a:ln>
          <a:effectLst/>
          <a:extLst/>
        </p:spPr>
      </p:cxnSp>
      <p:cxnSp>
        <p:nvCxnSpPr>
          <p:cNvPr id="8" name="Straight Arrow Connector 7"/>
          <p:cNvCxnSpPr>
            <a:cxnSpLocks noChangeShapeType="1"/>
          </p:cNvCxnSpPr>
          <p:nvPr/>
        </p:nvCxnSpPr>
        <p:spPr bwMode="auto">
          <a:xfrm flipV="1">
            <a:off x="7258050" y="1693863"/>
            <a:ext cx="1330325" cy="1174750"/>
          </a:xfrm>
          <a:prstGeom prst="straightConnector1">
            <a:avLst/>
          </a:prstGeom>
          <a:noFill/>
          <a:ln w="57150">
            <a:solidFill>
              <a:schemeClr val="tx2"/>
            </a:solidFill>
            <a:round/>
            <a:headEnd/>
            <a:tailEnd type="triangle" w="lg" len="lg"/>
          </a:ln>
          <a:effectLst/>
          <a:extLst/>
        </p:spPr>
      </p:cxn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445398142"/>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ea typeface="Times New Roman" charset="0"/>
                <a:cs typeface="Times New Roman" charset="0"/>
              </a:rPr>
              <a:t>Semantic density</a:t>
            </a:r>
            <a:endParaRPr lang="en-US" dirty="0"/>
          </a:p>
        </p:txBody>
      </p:sp>
      <p:sp>
        <p:nvSpPr>
          <p:cNvPr id="43011" name="Content Placeholder 2"/>
          <p:cNvSpPr>
            <a:spLocks noGrp="1"/>
          </p:cNvSpPr>
          <p:nvPr>
            <p:ph idx="1"/>
          </p:nvPr>
        </p:nvSpPr>
        <p:spPr bwMode="auto">
          <a:xfrm>
            <a:off x="1270000" y="1341438"/>
            <a:ext cx="6180138"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smtClean="0">
                <a:ea typeface="Times New Roman" charset="0"/>
                <a:cs typeface="Times New Roman" charset="0"/>
              </a:rPr>
              <a:t>degree of condensation of meaning </a:t>
            </a:r>
          </a:p>
          <a:p>
            <a:endParaRPr lang="en-US" smtClean="0">
              <a:ea typeface="Times New Roman" charset="0"/>
              <a:cs typeface="Times New Roman" charset="0"/>
            </a:endParaRPr>
          </a:p>
          <a:p>
            <a:r>
              <a:rPr lang="en-US" sz="2800" smtClean="0">
                <a:ea typeface="Times New Roman" charset="0"/>
                <a:cs typeface="Times New Roman" charset="0"/>
              </a:rPr>
              <a:t>may be stronger (+) or weaker (–)  along a continuum of strengths</a:t>
            </a:r>
          </a:p>
          <a:p>
            <a:pPr lvl="1"/>
            <a:r>
              <a:rPr lang="en-US" sz="2400" smtClean="0">
                <a:ea typeface="Times New Roman" charset="0"/>
                <a:cs typeface="Times New Roman" charset="0"/>
              </a:rPr>
              <a:t>weaker = fewer meanings are condensed</a:t>
            </a:r>
          </a:p>
          <a:p>
            <a:pPr lvl="1"/>
            <a:r>
              <a:rPr lang="en-US" sz="2400" smtClean="0">
                <a:ea typeface="Times New Roman" charset="0"/>
                <a:cs typeface="Times New Roman" charset="0"/>
              </a:rPr>
              <a:t>stronger = more meanings are condensed</a:t>
            </a:r>
          </a:p>
          <a:p>
            <a:pPr lvl="1"/>
            <a:endParaRPr lang="en-US" sz="2400" smtClean="0">
              <a:ea typeface="Times New Roman" charset="0"/>
              <a:cs typeface="Times New Roman" charset="0"/>
            </a:endParaRPr>
          </a:p>
          <a:p>
            <a:r>
              <a:rPr lang="en-US" sz="2800" smtClean="0">
                <a:ea typeface="Times New Roman" charset="0"/>
                <a:cs typeface="Times New Roman" charset="0"/>
              </a:rPr>
              <a:t>strength related to </a:t>
            </a:r>
            <a:r>
              <a:rPr lang="en-US" sz="2800" i="1" smtClean="0">
                <a:ea typeface="Times New Roman" charset="0"/>
                <a:cs typeface="Times New Roman" charset="0"/>
              </a:rPr>
              <a:t>semantic structure </a:t>
            </a:r>
            <a:r>
              <a:rPr lang="en-US" sz="2800" smtClean="0">
                <a:ea typeface="Times New Roman" charset="0"/>
                <a:cs typeface="Times New Roman" charset="0"/>
              </a:rPr>
              <a:t>(constellations of meaning)</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753CB93-8AE5-9F41-A898-20F889CA5EC4}" type="slidenum">
              <a:rPr lang="en-US"/>
              <a:pPr>
                <a:defRPr/>
              </a:pPr>
              <a:t>16</a:t>
            </a:fld>
            <a:endParaRPr lang="en-US" dirty="0"/>
          </a:p>
        </p:txBody>
      </p:sp>
      <p:sp>
        <p:nvSpPr>
          <p:cNvPr id="43014" name="TextBox 5"/>
          <p:cNvSpPr txBox="1">
            <a:spLocks noChangeArrowheads="1"/>
          </p:cNvSpPr>
          <p:nvPr/>
        </p:nvSpPr>
        <p:spPr bwMode="auto">
          <a:xfrm>
            <a:off x="7288213" y="1341438"/>
            <a:ext cx="1663700" cy="461962"/>
          </a:xfrm>
          <a:prstGeom prst="rect">
            <a:avLst/>
          </a:prstGeom>
          <a:noFill/>
          <a:ln w="9525">
            <a:noFill/>
            <a:miter lim="800000"/>
            <a:headEnd/>
            <a:tailEnd/>
          </a:ln>
        </p:spPr>
        <p:txBody>
          <a:bodyPr wrap="none">
            <a:prstTxWarp prst="textNoShape">
              <a:avLst/>
            </a:prstTxWarp>
            <a:spAutoFit/>
          </a:bodyPr>
          <a:lstStyle/>
          <a:p>
            <a:pPr algn="ctr"/>
            <a:r>
              <a:rPr lang="en-US" sz="2400">
                <a:latin typeface="Times New Roman" charset="0"/>
                <a:ea typeface="Times New Roman" charset="0"/>
                <a:cs typeface="Times New Roman" charset="0"/>
              </a:rPr>
              <a:t>stronger SD</a:t>
            </a:r>
          </a:p>
        </p:txBody>
      </p:sp>
      <p:sp>
        <p:nvSpPr>
          <p:cNvPr id="43015" name="TextBox 6"/>
          <p:cNvSpPr txBox="1">
            <a:spLocks noChangeArrowheads="1"/>
          </p:cNvSpPr>
          <p:nvPr/>
        </p:nvSpPr>
        <p:spPr bwMode="auto">
          <a:xfrm>
            <a:off x="7342188" y="4824413"/>
            <a:ext cx="1544637" cy="461962"/>
          </a:xfrm>
          <a:prstGeom prst="rect">
            <a:avLst/>
          </a:prstGeom>
          <a:noFill/>
          <a:ln w="9525">
            <a:noFill/>
            <a:miter lim="800000"/>
            <a:headEnd/>
            <a:tailEnd/>
          </a:ln>
        </p:spPr>
        <p:txBody>
          <a:bodyPr wrap="none">
            <a:prstTxWarp prst="textNoShape">
              <a:avLst/>
            </a:prstTxWarp>
            <a:spAutoFit/>
          </a:bodyPr>
          <a:lstStyle/>
          <a:p>
            <a:pPr algn="ctr"/>
            <a:r>
              <a:rPr lang="en-US" sz="2400">
                <a:latin typeface="Times New Roman" charset="0"/>
                <a:ea typeface="Times New Roman" charset="0"/>
                <a:cs typeface="Times New Roman" charset="0"/>
              </a:rPr>
              <a:t>weaker SD</a:t>
            </a:r>
          </a:p>
        </p:txBody>
      </p:sp>
      <p:sp>
        <p:nvSpPr>
          <p:cNvPr id="10"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cxnSp>
        <p:nvCxnSpPr>
          <p:cNvPr id="11" name="Straight Arrow Connector 10"/>
          <p:cNvCxnSpPr>
            <a:cxnSpLocks noChangeShapeType="1"/>
          </p:cNvCxnSpPr>
          <p:nvPr/>
        </p:nvCxnSpPr>
        <p:spPr bwMode="auto">
          <a:xfrm rot="5400000">
            <a:off x="6532562" y="3344863"/>
            <a:ext cx="3082925" cy="0"/>
          </a:xfrm>
          <a:prstGeom prst="straightConnector1">
            <a:avLst/>
          </a:prstGeom>
          <a:noFill/>
          <a:ln w="57150">
            <a:solidFill>
              <a:schemeClr val="tx2"/>
            </a:solidFill>
            <a:round/>
            <a:headEnd type="triangle" w="lg" len="lg"/>
            <a:tailEnd type="triangle" w="lg" len="lg"/>
          </a:ln>
          <a:effectLst/>
          <a:extLst/>
        </p:spPr>
      </p:cxnSp>
    </p:spTree>
    <p:extLst>
      <p:ext uri="{BB962C8B-B14F-4D97-AF65-F5344CB8AC3E}">
        <p14:creationId xmlns:p14="http://schemas.microsoft.com/office/powerpoint/2010/main" val="174895970"/>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Gold</a:t>
            </a:r>
            <a:endParaRPr lang="en-US" dirty="0"/>
          </a:p>
        </p:txBody>
      </p:sp>
      <p:sp>
        <p:nvSpPr>
          <p:cNvPr id="4403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me:</a:t>
            </a:r>
          </a:p>
          <a:p>
            <a:pPr lvl="1"/>
            <a:r>
              <a:rPr lang="en-US" smtClean="0"/>
              <a:t>bright yellow, shiny, malleable metal used in coins, jewellery, dentistry and electronics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E01DD65-85AA-8041-A715-9DF2FB6F8CF6}" type="slidenum">
              <a:rPr lang="en-US"/>
              <a:pPr>
                <a:defRPr/>
              </a:pPr>
              <a:t>17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766555212"/>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Gold</a:t>
            </a:r>
            <a:endParaRPr lang="en-US" dirty="0"/>
          </a:p>
        </p:txBody>
      </p:sp>
      <p:sp>
        <p:nvSpPr>
          <p:cNvPr id="3" name="Content Placeholder 2"/>
          <p:cNvSpPr>
            <a:spLocks noGrp="1"/>
          </p:cNvSpPr>
          <p:nvPr>
            <p:ph idx="1"/>
          </p:nvPr>
        </p:nvSpPr>
        <p:spPr>
          <a:xfrm>
            <a:off x="1270000" y="1341438"/>
            <a:ext cx="3568700" cy="4784725"/>
          </a:xfrm>
        </p:spPr>
        <p:txBody>
          <a:bodyPr>
            <a:normAutofit fontScale="55000" lnSpcReduction="20000"/>
          </a:bodyPr>
          <a:lstStyle/>
          <a:p>
            <a:pPr>
              <a:spcAft>
                <a:spcPts val="600"/>
              </a:spcAft>
              <a:defRPr/>
            </a:pPr>
            <a:r>
              <a:rPr lang="en-GB" dirty="0" smtClean="0">
                <a:solidFill>
                  <a:srgbClr val="09213B"/>
                </a:solidFill>
                <a:ea typeface="Times New Roman"/>
                <a:cs typeface="Times New Roman"/>
              </a:rPr>
              <a:t>Atomic Number:</a:t>
            </a:r>
            <a:r>
              <a:rPr lang="en-GB" dirty="0" smtClean="0">
                <a:solidFill>
                  <a:srgbClr val="09213B"/>
                </a:solidFill>
                <a:latin typeface="inherit"/>
                <a:ea typeface="Times New Roman"/>
                <a:cs typeface="Times New Roman"/>
              </a:rPr>
              <a:t> </a:t>
            </a:r>
            <a:r>
              <a:rPr lang="en-GB" dirty="0" smtClean="0">
                <a:solidFill>
                  <a:srgbClr val="09213B"/>
                </a:solidFill>
                <a:ea typeface="Times New Roman"/>
                <a:cs typeface="Times New Roman"/>
              </a:rPr>
              <a:t>79</a:t>
            </a:r>
            <a:endParaRPr lang="en-AU" dirty="0" smtClean="0">
              <a:solidFill>
                <a:srgbClr val="09213B"/>
              </a:solidFill>
              <a:ea typeface="Times New Roman"/>
              <a:cs typeface="Times New Roman"/>
            </a:endParaRPr>
          </a:p>
          <a:p>
            <a:pPr>
              <a:spcAft>
                <a:spcPts val="600"/>
              </a:spcAft>
              <a:defRPr/>
            </a:pPr>
            <a:r>
              <a:rPr lang="en-GB" dirty="0" smtClean="0">
                <a:solidFill>
                  <a:srgbClr val="09213B"/>
                </a:solidFill>
                <a:ea typeface="Times New Roman"/>
                <a:cs typeface="Times New Roman"/>
              </a:rPr>
              <a:t>Symbol:</a:t>
            </a:r>
            <a:r>
              <a:rPr lang="en-GB" dirty="0" smtClean="0">
                <a:solidFill>
                  <a:srgbClr val="09213B"/>
                </a:solidFill>
                <a:latin typeface="inherit"/>
                <a:ea typeface="Times New Roman"/>
                <a:cs typeface="Times New Roman"/>
              </a:rPr>
              <a:t> </a:t>
            </a:r>
            <a:r>
              <a:rPr lang="en-GB" dirty="0" smtClean="0">
                <a:solidFill>
                  <a:srgbClr val="09213B"/>
                </a:solidFill>
                <a:ea typeface="Times New Roman"/>
                <a:cs typeface="Times New Roman"/>
              </a:rPr>
              <a:t>Au</a:t>
            </a:r>
            <a:endParaRPr lang="en-AU" dirty="0" smtClean="0">
              <a:solidFill>
                <a:srgbClr val="09213B"/>
              </a:solidFill>
              <a:ea typeface="Times New Roman"/>
              <a:cs typeface="Times New Roman"/>
            </a:endParaRPr>
          </a:p>
          <a:p>
            <a:pPr>
              <a:spcAft>
                <a:spcPts val="600"/>
              </a:spcAft>
              <a:defRPr/>
            </a:pPr>
            <a:r>
              <a:rPr lang="en-GB" dirty="0" smtClean="0">
                <a:solidFill>
                  <a:srgbClr val="09213B"/>
                </a:solidFill>
                <a:ea typeface="Times New Roman"/>
                <a:cs typeface="Times New Roman"/>
              </a:rPr>
              <a:t>Atomic Weight:</a:t>
            </a:r>
            <a:r>
              <a:rPr lang="en-GB" dirty="0" smtClean="0">
                <a:solidFill>
                  <a:srgbClr val="09213B"/>
                </a:solidFill>
                <a:latin typeface="inherit"/>
                <a:ea typeface="Times New Roman"/>
                <a:cs typeface="Times New Roman"/>
              </a:rPr>
              <a:t> </a:t>
            </a:r>
            <a:r>
              <a:rPr lang="en-GB" dirty="0" smtClean="0">
                <a:solidFill>
                  <a:srgbClr val="09213B"/>
                </a:solidFill>
                <a:ea typeface="Times New Roman"/>
                <a:cs typeface="Times New Roman"/>
              </a:rPr>
              <a:t>196.9665</a:t>
            </a:r>
            <a:endParaRPr lang="en-AU" dirty="0" smtClean="0">
              <a:solidFill>
                <a:srgbClr val="09213B"/>
              </a:solidFill>
              <a:ea typeface="Times New Roman"/>
              <a:cs typeface="Times New Roman"/>
            </a:endParaRPr>
          </a:p>
          <a:p>
            <a:pPr>
              <a:spcAft>
                <a:spcPts val="600"/>
              </a:spcAft>
              <a:defRPr/>
            </a:pPr>
            <a:r>
              <a:rPr lang="en-GB" dirty="0" smtClean="0">
                <a:solidFill>
                  <a:srgbClr val="09213B"/>
                </a:solidFill>
              </a:rPr>
              <a:t>Electron Configuration:[Xe]6s</a:t>
            </a:r>
            <a:r>
              <a:rPr lang="en-GB" baseline="30000" dirty="0" smtClean="0">
                <a:solidFill>
                  <a:srgbClr val="09213B"/>
                </a:solidFill>
              </a:rPr>
              <a:t>1</a:t>
            </a:r>
            <a:r>
              <a:rPr lang="en-GB" dirty="0" smtClean="0">
                <a:solidFill>
                  <a:srgbClr val="09213B"/>
                </a:solidFill>
              </a:rPr>
              <a:t>4f</a:t>
            </a:r>
            <a:r>
              <a:rPr lang="en-GB" baseline="30000" dirty="0" smtClean="0">
                <a:solidFill>
                  <a:srgbClr val="09213B"/>
                </a:solidFill>
              </a:rPr>
              <a:t>14</a:t>
            </a:r>
            <a:r>
              <a:rPr lang="en-GB" dirty="0" smtClean="0">
                <a:solidFill>
                  <a:srgbClr val="09213B"/>
                </a:solidFill>
              </a:rPr>
              <a:t>5d</a:t>
            </a:r>
            <a:r>
              <a:rPr lang="en-GB" baseline="30000" dirty="0" smtClean="0">
                <a:solidFill>
                  <a:srgbClr val="09213B"/>
                </a:solidFill>
              </a:rPr>
              <a:t>10</a:t>
            </a:r>
            <a:endParaRPr lang="en-AU" dirty="0" smtClean="0">
              <a:solidFill>
                <a:srgbClr val="09213B"/>
              </a:solidFill>
            </a:endParaRPr>
          </a:p>
          <a:p>
            <a:pPr>
              <a:spcAft>
                <a:spcPts val="600"/>
              </a:spcAft>
              <a:defRPr/>
            </a:pPr>
            <a:r>
              <a:rPr lang="en-GB" dirty="0" smtClean="0">
                <a:solidFill>
                  <a:srgbClr val="09213B"/>
                </a:solidFill>
              </a:rPr>
              <a:t>Isotopes: 18. </a:t>
            </a:r>
            <a:endParaRPr lang="en-AU" dirty="0" smtClean="0">
              <a:solidFill>
                <a:srgbClr val="09213B"/>
              </a:solidFill>
            </a:endParaRPr>
          </a:p>
          <a:p>
            <a:pPr>
              <a:spcAft>
                <a:spcPts val="600"/>
              </a:spcAft>
              <a:defRPr/>
            </a:pPr>
            <a:r>
              <a:rPr lang="en-GB" dirty="0" smtClean="0">
                <a:solidFill>
                  <a:srgbClr val="09213B"/>
                </a:solidFill>
              </a:rPr>
              <a:t>Density (</a:t>
            </a:r>
            <a:r>
              <a:rPr lang="en-GB" dirty="0" err="1" smtClean="0">
                <a:solidFill>
                  <a:srgbClr val="09213B"/>
                </a:solidFill>
              </a:rPr>
              <a:t>g</a:t>
            </a:r>
            <a:r>
              <a:rPr lang="en-GB" dirty="0" smtClean="0">
                <a:solidFill>
                  <a:srgbClr val="09213B"/>
                </a:solidFill>
              </a:rPr>
              <a:t>/cc): 19.3</a:t>
            </a:r>
            <a:endParaRPr lang="en-AU" dirty="0" smtClean="0">
              <a:solidFill>
                <a:srgbClr val="09213B"/>
              </a:solidFill>
            </a:endParaRPr>
          </a:p>
          <a:p>
            <a:pPr>
              <a:spcAft>
                <a:spcPts val="600"/>
              </a:spcAft>
              <a:defRPr/>
            </a:pPr>
            <a:r>
              <a:rPr lang="en-GB" dirty="0" smtClean="0">
                <a:solidFill>
                  <a:srgbClr val="09213B"/>
                </a:solidFill>
              </a:rPr>
              <a:t>Melting Point (°K): 1337.58</a:t>
            </a:r>
            <a:endParaRPr lang="en-AU" dirty="0" smtClean="0">
              <a:solidFill>
                <a:srgbClr val="09213B"/>
              </a:solidFill>
            </a:endParaRPr>
          </a:p>
          <a:p>
            <a:pPr>
              <a:spcAft>
                <a:spcPts val="600"/>
              </a:spcAft>
              <a:defRPr/>
            </a:pPr>
            <a:r>
              <a:rPr lang="en-GB" dirty="0" smtClean="0">
                <a:solidFill>
                  <a:srgbClr val="09213B"/>
                </a:solidFill>
              </a:rPr>
              <a:t>Boiling Point (°K): 3080</a:t>
            </a:r>
            <a:endParaRPr lang="en-AU" dirty="0" smtClean="0">
              <a:solidFill>
                <a:srgbClr val="09213B"/>
              </a:solidFill>
            </a:endParaRPr>
          </a:p>
          <a:p>
            <a:pPr>
              <a:spcAft>
                <a:spcPts val="600"/>
              </a:spcAft>
              <a:defRPr/>
            </a:pPr>
            <a:r>
              <a:rPr lang="en-GB" dirty="0" smtClean="0">
                <a:solidFill>
                  <a:srgbClr val="09213B"/>
                </a:solidFill>
              </a:rPr>
              <a:t>Atomic Radius (pm): 146</a:t>
            </a:r>
            <a:endParaRPr lang="en-AU" dirty="0" smtClean="0">
              <a:solidFill>
                <a:srgbClr val="09213B"/>
              </a:solidFill>
            </a:endParaRPr>
          </a:p>
          <a:p>
            <a:pPr>
              <a:spcAft>
                <a:spcPts val="600"/>
              </a:spcAft>
              <a:defRPr/>
            </a:pPr>
            <a:r>
              <a:rPr lang="en-GB" dirty="0" smtClean="0">
                <a:solidFill>
                  <a:srgbClr val="09213B"/>
                </a:solidFill>
              </a:rPr>
              <a:t>Atomic Volume (cc/mol): 10.2</a:t>
            </a:r>
            <a:endParaRPr lang="en-AU" dirty="0" smtClean="0">
              <a:solidFill>
                <a:srgbClr val="09213B"/>
              </a:solidFill>
            </a:endParaRPr>
          </a:p>
          <a:p>
            <a:pPr>
              <a:spcAft>
                <a:spcPts val="600"/>
              </a:spcAft>
              <a:defRPr/>
            </a:pPr>
            <a:r>
              <a:rPr lang="en-GB" dirty="0" smtClean="0">
                <a:solidFill>
                  <a:srgbClr val="09213B"/>
                </a:solidFill>
              </a:rPr>
              <a:t>Covalent Radius (pm): 134</a:t>
            </a:r>
          </a:p>
          <a:p>
            <a:pPr>
              <a:spcAft>
                <a:spcPts val="600"/>
              </a:spcAft>
              <a:defRPr/>
            </a:pPr>
            <a:r>
              <a:rPr lang="en-GB" dirty="0" smtClean="0">
                <a:solidFill>
                  <a:srgbClr val="09213B"/>
                </a:solidFill>
              </a:rPr>
              <a:t>Ionic Radius: 85 (+3e) 137 (+1e)</a:t>
            </a:r>
          </a:p>
          <a:p>
            <a:pPr>
              <a:buFont typeface="Arial" charset="0"/>
              <a:buNone/>
              <a:defRPr/>
            </a:pPr>
            <a:endParaRPr lang="en-AU" dirty="0" smtClean="0">
              <a:solidFill>
                <a:srgbClr val="09213B"/>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DD4ADF9-37E7-4048-BBBC-6FCBB3D1CB19}" type="slidenum">
              <a:rPr lang="en-US"/>
              <a:pPr>
                <a:defRPr/>
              </a:pPr>
              <a:t>18</a:t>
            </a:fld>
            <a:endParaRPr lang="en-US" dirty="0"/>
          </a:p>
        </p:txBody>
      </p:sp>
      <p:sp>
        <p:nvSpPr>
          <p:cNvPr id="8" name="Content Placeholder 2"/>
          <p:cNvSpPr txBox="1">
            <a:spLocks/>
          </p:cNvSpPr>
          <p:nvPr/>
        </p:nvSpPr>
        <p:spPr>
          <a:xfrm>
            <a:off x="5319713" y="1341438"/>
            <a:ext cx="3570287" cy="4784725"/>
          </a:xfrm>
          <a:prstGeom prst="rect">
            <a:avLst/>
          </a:prstGeom>
        </p:spPr>
        <p:txBody>
          <a:bodyPr/>
          <a:lstStyle/>
          <a:p>
            <a:pPr marL="342900" indent="-342900" eaLnBrk="0" hangingPunct="0">
              <a:spcBef>
                <a:spcPct val="20000"/>
              </a:spcBef>
              <a:buFont typeface="Arial" charset="0"/>
              <a:buChar char="•"/>
              <a:defRPr/>
            </a:pPr>
            <a:r>
              <a:rPr lang="en-GB" dirty="0">
                <a:solidFill>
                  <a:srgbClr val="09213B"/>
                </a:solidFill>
                <a:latin typeface="+mn-lt"/>
              </a:rPr>
              <a:t>Specific Heat (@20°C J/</a:t>
            </a:r>
            <a:r>
              <a:rPr lang="en-GB" dirty="0" err="1">
                <a:solidFill>
                  <a:srgbClr val="09213B"/>
                </a:solidFill>
                <a:latin typeface="+mn-lt"/>
              </a:rPr>
              <a:t>g</a:t>
            </a:r>
            <a:r>
              <a:rPr lang="en-GB" dirty="0">
                <a:solidFill>
                  <a:srgbClr val="09213B"/>
                </a:solidFill>
                <a:latin typeface="+mn-lt"/>
              </a:rPr>
              <a:t> mol): 0.129</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Fusion Heat (kJ/mol): 12.68</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Evaporation Heat (kJ/mol): ~340</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Debye Temperature (°K): 170.00</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Pauling Negativity Number: 2.54</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First Ionizing Energy (kJ/mol): 889.3</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Oxidation States: 3, 1</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Lattice Structure: Face-</a:t>
            </a:r>
            <a:r>
              <a:rPr lang="en-GB" dirty="0" err="1">
                <a:solidFill>
                  <a:srgbClr val="09213B"/>
                </a:solidFill>
                <a:latin typeface="+mn-lt"/>
              </a:rPr>
              <a:t>Centered</a:t>
            </a:r>
            <a:r>
              <a:rPr lang="en-GB" dirty="0">
                <a:solidFill>
                  <a:srgbClr val="09213B"/>
                </a:solidFill>
                <a:latin typeface="+mn-lt"/>
              </a:rPr>
              <a:t> Cubic (FCC)</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Lattice Constant (Å): 4.080</a:t>
            </a:r>
            <a:endParaRPr lang="en-AU" dirty="0">
              <a:solidFill>
                <a:srgbClr val="09213B"/>
              </a:solidFill>
              <a:latin typeface="+mn-lt"/>
            </a:endParaRPr>
          </a:p>
          <a:p>
            <a:pPr marL="342900" indent="-342900" eaLnBrk="0" hangingPunct="0">
              <a:spcBef>
                <a:spcPct val="20000"/>
              </a:spcBef>
              <a:buFont typeface="Arial" charset="0"/>
              <a:buChar char="•"/>
              <a:defRPr/>
            </a:pPr>
            <a:r>
              <a:rPr lang="en-GB" dirty="0">
                <a:solidFill>
                  <a:srgbClr val="09213B"/>
                </a:solidFill>
                <a:latin typeface="+mn-lt"/>
              </a:rPr>
              <a:t>Specific Gravity (20°C): 18.88</a:t>
            </a:r>
            <a:endParaRPr lang="en-AU" dirty="0">
              <a:solidFill>
                <a:srgbClr val="09213B"/>
              </a:solidFill>
              <a:latin typeface="+mn-lt"/>
            </a:endParaRPr>
          </a:p>
        </p:txBody>
      </p: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061314889"/>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Gold</a:t>
            </a:r>
            <a:endParaRPr lang="en-US" dirty="0"/>
          </a:p>
        </p:txBody>
      </p:sp>
      <p:sp>
        <p:nvSpPr>
          <p:cNvPr id="3" name="Content Placeholder 2"/>
          <p:cNvSpPr>
            <a:spLocks noGrp="1"/>
          </p:cNvSpPr>
          <p:nvPr>
            <p:ph idx="1"/>
          </p:nvPr>
        </p:nvSpPr>
        <p:spPr>
          <a:xfrm>
            <a:off x="1270000" y="1341438"/>
            <a:ext cx="3568700" cy="4784725"/>
          </a:xfrm>
        </p:spPr>
        <p:txBody>
          <a:bodyPr>
            <a:normAutofit fontScale="55000" lnSpcReduction="20000"/>
          </a:bodyPr>
          <a:lstStyle/>
          <a:p>
            <a:pPr>
              <a:spcAft>
                <a:spcPts val="600"/>
              </a:spcAft>
              <a:defRPr/>
            </a:pPr>
            <a:r>
              <a:rPr lang="en-GB" dirty="0" smtClean="0">
                <a:solidFill>
                  <a:srgbClr val="FF0000"/>
                </a:solidFill>
                <a:ea typeface="Times New Roman"/>
                <a:cs typeface="Times New Roman"/>
              </a:rPr>
              <a:t>Atomic Number</a:t>
            </a:r>
            <a:r>
              <a:rPr lang="en-GB" dirty="0" smtClean="0">
                <a:ea typeface="Times New Roman"/>
                <a:cs typeface="Times New Roman"/>
              </a:rPr>
              <a:t>:</a:t>
            </a:r>
            <a:r>
              <a:rPr lang="en-GB" dirty="0" smtClean="0">
                <a:solidFill>
                  <a:srgbClr val="333333"/>
                </a:solidFill>
                <a:latin typeface="inherit"/>
                <a:ea typeface="Times New Roman"/>
                <a:cs typeface="Times New Roman"/>
              </a:rPr>
              <a:t> </a:t>
            </a:r>
            <a:r>
              <a:rPr lang="en-GB" dirty="0" smtClean="0">
                <a:ea typeface="Times New Roman"/>
                <a:cs typeface="Times New Roman"/>
              </a:rPr>
              <a:t>79</a:t>
            </a:r>
            <a:endParaRPr lang="en-AU" dirty="0" smtClean="0">
              <a:ea typeface="Times New Roman"/>
              <a:cs typeface="Times New Roman"/>
            </a:endParaRPr>
          </a:p>
          <a:p>
            <a:pPr>
              <a:spcAft>
                <a:spcPts val="600"/>
              </a:spcAft>
              <a:defRPr/>
            </a:pPr>
            <a:r>
              <a:rPr lang="en-GB" dirty="0" smtClean="0">
                <a:ea typeface="Times New Roman"/>
                <a:cs typeface="Times New Roman"/>
              </a:rPr>
              <a:t>Symbol:</a:t>
            </a:r>
            <a:r>
              <a:rPr lang="en-GB" dirty="0" smtClean="0">
                <a:solidFill>
                  <a:srgbClr val="333333"/>
                </a:solidFill>
                <a:latin typeface="inherit"/>
                <a:ea typeface="Times New Roman"/>
                <a:cs typeface="Times New Roman"/>
              </a:rPr>
              <a:t> </a:t>
            </a:r>
            <a:r>
              <a:rPr lang="en-GB" dirty="0" smtClean="0">
                <a:ea typeface="Times New Roman"/>
                <a:cs typeface="Times New Roman"/>
              </a:rPr>
              <a:t>Au</a:t>
            </a:r>
            <a:endParaRPr lang="en-AU" dirty="0" smtClean="0">
              <a:ea typeface="Times New Roman"/>
              <a:cs typeface="Times New Roman"/>
            </a:endParaRPr>
          </a:p>
          <a:p>
            <a:pPr>
              <a:spcAft>
                <a:spcPts val="600"/>
              </a:spcAft>
              <a:defRPr/>
            </a:pPr>
            <a:r>
              <a:rPr lang="en-GB" dirty="0" smtClean="0">
                <a:ea typeface="Times New Roman"/>
                <a:cs typeface="Times New Roman"/>
              </a:rPr>
              <a:t>Atomic Weight:</a:t>
            </a:r>
            <a:r>
              <a:rPr lang="en-GB" dirty="0" smtClean="0">
                <a:solidFill>
                  <a:srgbClr val="333333"/>
                </a:solidFill>
                <a:latin typeface="inherit"/>
                <a:ea typeface="Times New Roman"/>
                <a:cs typeface="Times New Roman"/>
              </a:rPr>
              <a:t> </a:t>
            </a:r>
            <a:r>
              <a:rPr lang="en-GB" dirty="0" smtClean="0">
                <a:ea typeface="Times New Roman"/>
                <a:cs typeface="Times New Roman"/>
              </a:rPr>
              <a:t>196.9665</a:t>
            </a:r>
            <a:endParaRPr lang="en-AU" dirty="0" smtClean="0">
              <a:ea typeface="Times New Roman"/>
              <a:cs typeface="Times New Roman"/>
            </a:endParaRPr>
          </a:p>
          <a:p>
            <a:pPr>
              <a:spcAft>
                <a:spcPts val="600"/>
              </a:spcAft>
              <a:defRPr/>
            </a:pPr>
            <a:r>
              <a:rPr lang="en-GB" dirty="0" smtClean="0">
                <a:solidFill>
                  <a:srgbClr val="FF0000"/>
                </a:solidFill>
              </a:rPr>
              <a:t>Electron Configuration</a:t>
            </a:r>
            <a:r>
              <a:rPr lang="en-GB" dirty="0" smtClean="0"/>
              <a:t>:[Xe]6s</a:t>
            </a:r>
            <a:r>
              <a:rPr lang="en-GB" baseline="30000" dirty="0" smtClean="0"/>
              <a:t>1</a:t>
            </a:r>
            <a:r>
              <a:rPr lang="en-GB" dirty="0" smtClean="0"/>
              <a:t>4f</a:t>
            </a:r>
            <a:r>
              <a:rPr lang="en-GB" baseline="30000" dirty="0" smtClean="0"/>
              <a:t>14</a:t>
            </a:r>
            <a:r>
              <a:rPr lang="en-GB" dirty="0" smtClean="0"/>
              <a:t>5d</a:t>
            </a:r>
            <a:r>
              <a:rPr lang="en-GB" baseline="30000" dirty="0" smtClean="0"/>
              <a:t>10</a:t>
            </a:r>
            <a:endParaRPr lang="en-AU" dirty="0" smtClean="0"/>
          </a:p>
          <a:p>
            <a:pPr>
              <a:spcAft>
                <a:spcPts val="600"/>
              </a:spcAft>
              <a:defRPr/>
            </a:pPr>
            <a:r>
              <a:rPr lang="en-GB" dirty="0" smtClean="0">
                <a:solidFill>
                  <a:srgbClr val="FF0000"/>
                </a:solidFill>
              </a:rPr>
              <a:t>Isotopes</a:t>
            </a:r>
            <a:r>
              <a:rPr lang="en-GB" dirty="0" smtClean="0"/>
              <a:t>: 18. </a:t>
            </a:r>
            <a:endParaRPr lang="en-AU" dirty="0" smtClean="0"/>
          </a:p>
          <a:p>
            <a:pPr>
              <a:spcAft>
                <a:spcPts val="600"/>
              </a:spcAft>
              <a:defRPr/>
            </a:pPr>
            <a:r>
              <a:rPr lang="en-GB" dirty="0" smtClean="0">
                <a:solidFill>
                  <a:srgbClr val="FF0000"/>
                </a:solidFill>
              </a:rPr>
              <a:t>Density </a:t>
            </a:r>
            <a:r>
              <a:rPr lang="en-GB" dirty="0" smtClean="0"/>
              <a:t>(</a:t>
            </a:r>
            <a:r>
              <a:rPr lang="en-GB" dirty="0" err="1" smtClean="0"/>
              <a:t>g</a:t>
            </a:r>
            <a:r>
              <a:rPr lang="en-GB" dirty="0" smtClean="0"/>
              <a:t>/cc): 19.3</a:t>
            </a:r>
            <a:endParaRPr lang="en-AU" dirty="0" smtClean="0"/>
          </a:p>
          <a:p>
            <a:pPr>
              <a:spcAft>
                <a:spcPts val="600"/>
              </a:spcAft>
              <a:defRPr/>
            </a:pPr>
            <a:r>
              <a:rPr lang="en-GB" dirty="0" smtClean="0">
                <a:solidFill>
                  <a:srgbClr val="FF0000"/>
                </a:solidFill>
              </a:rPr>
              <a:t>Melting </a:t>
            </a:r>
            <a:r>
              <a:rPr lang="en-GB" dirty="0" smtClean="0"/>
              <a:t>Point (°K): 1337.58</a:t>
            </a:r>
            <a:endParaRPr lang="en-AU" dirty="0" smtClean="0"/>
          </a:p>
          <a:p>
            <a:pPr>
              <a:spcAft>
                <a:spcPts val="600"/>
              </a:spcAft>
              <a:defRPr/>
            </a:pPr>
            <a:r>
              <a:rPr lang="en-GB" dirty="0" smtClean="0">
                <a:solidFill>
                  <a:srgbClr val="FF0000"/>
                </a:solidFill>
              </a:rPr>
              <a:t>Boiling </a:t>
            </a:r>
            <a:r>
              <a:rPr lang="en-GB" dirty="0" smtClean="0"/>
              <a:t>Point (°K): 3080</a:t>
            </a:r>
            <a:endParaRPr lang="en-AU" dirty="0" smtClean="0"/>
          </a:p>
          <a:p>
            <a:pPr>
              <a:spcAft>
                <a:spcPts val="600"/>
              </a:spcAft>
              <a:defRPr/>
            </a:pPr>
            <a:r>
              <a:rPr lang="en-GB" dirty="0" smtClean="0"/>
              <a:t>Atomic Radius (pm): 146</a:t>
            </a:r>
            <a:endParaRPr lang="en-AU" dirty="0" smtClean="0"/>
          </a:p>
          <a:p>
            <a:pPr>
              <a:spcAft>
                <a:spcPts val="600"/>
              </a:spcAft>
              <a:defRPr/>
            </a:pPr>
            <a:r>
              <a:rPr lang="en-GB" dirty="0" smtClean="0"/>
              <a:t>Atomic Volume (cc/mol): 10.2</a:t>
            </a:r>
            <a:endParaRPr lang="en-AU" dirty="0" smtClean="0"/>
          </a:p>
          <a:p>
            <a:pPr>
              <a:spcAft>
                <a:spcPts val="600"/>
              </a:spcAft>
              <a:defRPr/>
            </a:pPr>
            <a:r>
              <a:rPr lang="en-GB" dirty="0" smtClean="0"/>
              <a:t>Covalent Radius (pm): 134</a:t>
            </a:r>
          </a:p>
          <a:p>
            <a:pPr>
              <a:spcAft>
                <a:spcPts val="600"/>
              </a:spcAft>
              <a:defRPr/>
            </a:pPr>
            <a:r>
              <a:rPr lang="en-GB" dirty="0" smtClean="0">
                <a:solidFill>
                  <a:srgbClr val="FF0000"/>
                </a:solidFill>
              </a:rPr>
              <a:t>Ionic Radius</a:t>
            </a:r>
            <a:r>
              <a:rPr lang="en-GB" dirty="0" smtClean="0"/>
              <a:t>: 85 (+3e) 137 (+1e)</a:t>
            </a:r>
          </a:p>
          <a:p>
            <a:pPr>
              <a:buFont typeface="Arial" charset="0"/>
              <a:buNone/>
              <a:defRPr/>
            </a:pPr>
            <a:endParaRPr lang="en-AU"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1BE6C49-F9E6-9741-8A41-404F290F53D1}" type="slidenum">
              <a:rPr lang="en-US"/>
              <a:pPr>
                <a:defRPr/>
              </a:pPr>
              <a:t>19</a:t>
            </a:fld>
            <a:endParaRPr lang="en-US" dirty="0"/>
          </a:p>
        </p:txBody>
      </p:sp>
      <p:sp>
        <p:nvSpPr>
          <p:cNvPr id="8" name="Content Placeholder 2"/>
          <p:cNvSpPr txBox="1">
            <a:spLocks/>
          </p:cNvSpPr>
          <p:nvPr/>
        </p:nvSpPr>
        <p:spPr>
          <a:xfrm>
            <a:off x="5319713" y="1341438"/>
            <a:ext cx="3570287" cy="4784725"/>
          </a:xfrm>
          <a:prstGeom prst="rect">
            <a:avLst/>
          </a:prstGeom>
        </p:spPr>
        <p:txBody>
          <a:bodyPr/>
          <a:lstStyle/>
          <a:p>
            <a:pPr marL="342900" indent="-342900" eaLnBrk="0" hangingPunct="0">
              <a:spcBef>
                <a:spcPct val="20000"/>
              </a:spcBef>
              <a:buFont typeface="Arial" charset="0"/>
              <a:buChar char="•"/>
              <a:defRPr/>
            </a:pPr>
            <a:r>
              <a:rPr lang="en-GB" dirty="0">
                <a:solidFill>
                  <a:schemeClr val="tx2"/>
                </a:solidFill>
                <a:latin typeface="+mn-lt"/>
              </a:rPr>
              <a:t>Specific Heat </a:t>
            </a:r>
            <a:r>
              <a:rPr lang="en-GB" dirty="0">
                <a:latin typeface="+mn-lt"/>
              </a:rPr>
              <a:t>(@20°C J/</a:t>
            </a:r>
            <a:r>
              <a:rPr lang="en-GB" dirty="0" err="1">
                <a:latin typeface="+mn-lt"/>
              </a:rPr>
              <a:t>g</a:t>
            </a:r>
            <a:r>
              <a:rPr lang="en-GB" dirty="0">
                <a:latin typeface="+mn-lt"/>
              </a:rPr>
              <a:t> mol): 0.129</a:t>
            </a:r>
            <a:endParaRPr lang="en-AU" dirty="0">
              <a:latin typeface="+mn-lt"/>
            </a:endParaRPr>
          </a:p>
          <a:p>
            <a:pPr marL="342900" indent="-342900" eaLnBrk="0" hangingPunct="0">
              <a:spcBef>
                <a:spcPct val="20000"/>
              </a:spcBef>
              <a:buFont typeface="Arial" charset="0"/>
              <a:buChar char="•"/>
              <a:defRPr/>
            </a:pPr>
            <a:r>
              <a:rPr lang="en-GB" dirty="0">
                <a:solidFill>
                  <a:srgbClr val="FF0000"/>
                </a:solidFill>
                <a:latin typeface="+mn-lt"/>
              </a:rPr>
              <a:t>Fusion </a:t>
            </a:r>
            <a:r>
              <a:rPr lang="en-GB" dirty="0">
                <a:solidFill>
                  <a:schemeClr val="tx2"/>
                </a:solidFill>
                <a:latin typeface="+mn-lt"/>
              </a:rPr>
              <a:t>Heat (kJ/mol): 12.68</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Evaporation </a:t>
            </a:r>
            <a:r>
              <a:rPr lang="en-GB" dirty="0">
                <a:solidFill>
                  <a:schemeClr val="tx2"/>
                </a:solidFill>
                <a:latin typeface="+mn-lt"/>
              </a:rPr>
              <a:t>Heat (kJ/mol): ~340</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Debye Temperature </a:t>
            </a:r>
            <a:r>
              <a:rPr lang="en-GB" dirty="0">
                <a:solidFill>
                  <a:schemeClr val="tx2"/>
                </a:solidFill>
                <a:latin typeface="+mn-lt"/>
              </a:rPr>
              <a:t>(°K): 170.00</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Pauling Negativity Number</a:t>
            </a:r>
            <a:r>
              <a:rPr lang="en-GB" dirty="0">
                <a:solidFill>
                  <a:schemeClr val="tx2"/>
                </a:solidFill>
                <a:latin typeface="+mn-lt"/>
              </a:rPr>
              <a:t>: 2.54</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chemeClr val="tx2"/>
                </a:solidFill>
                <a:latin typeface="+mn-lt"/>
              </a:rPr>
              <a:t>First </a:t>
            </a:r>
            <a:r>
              <a:rPr lang="en-GB" dirty="0">
                <a:solidFill>
                  <a:srgbClr val="FF0000"/>
                </a:solidFill>
                <a:latin typeface="+mn-lt"/>
              </a:rPr>
              <a:t>Ionizing </a:t>
            </a:r>
            <a:r>
              <a:rPr lang="en-GB" dirty="0">
                <a:solidFill>
                  <a:schemeClr val="tx2"/>
                </a:solidFill>
                <a:latin typeface="+mn-lt"/>
              </a:rPr>
              <a:t>Energy (kJ/mol): 889.3</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Oxidation </a:t>
            </a:r>
            <a:r>
              <a:rPr lang="en-GB" dirty="0">
                <a:solidFill>
                  <a:schemeClr val="tx2"/>
                </a:solidFill>
                <a:latin typeface="+mn-lt"/>
              </a:rPr>
              <a:t>States: 3, 1</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Lattice Structure</a:t>
            </a:r>
            <a:r>
              <a:rPr lang="en-GB" dirty="0">
                <a:solidFill>
                  <a:schemeClr val="tx2"/>
                </a:solidFill>
                <a:latin typeface="+mn-lt"/>
              </a:rPr>
              <a:t>: Face-</a:t>
            </a:r>
            <a:r>
              <a:rPr lang="en-GB" dirty="0" err="1">
                <a:solidFill>
                  <a:schemeClr val="tx2"/>
                </a:solidFill>
                <a:latin typeface="+mn-lt"/>
              </a:rPr>
              <a:t>Centered</a:t>
            </a:r>
            <a:r>
              <a:rPr lang="en-GB" dirty="0">
                <a:solidFill>
                  <a:schemeClr val="tx2"/>
                </a:solidFill>
                <a:latin typeface="+mn-lt"/>
              </a:rPr>
              <a:t> Cubic (FCC)</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Lattice Constant </a:t>
            </a:r>
            <a:r>
              <a:rPr lang="en-GB" dirty="0">
                <a:solidFill>
                  <a:schemeClr val="tx2"/>
                </a:solidFill>
                <a:latin typeface="+mn-lt"/>
              </a:rPr>
              <a:t>(Å): 4.080</a:t>
            </a:r>
            <a:endParaRPr lang="en-AU" dirty="0">
              <a:solidFill>
                <a:schemeClr val="tx2"/>
              </a:solidFill>
              <a:latin typeface="+mn-lt"/>
            </a:endParaRPr>
          </a:p>
          <a:p>
            <a:pPr marL="342900" indent="-342900" eaLnBrk="0" hangingPunct="0">
              <a:spcBef>
                <a:spcPct val="20000"/>
              </a:spcBef>
              <a:buFont typeface="Arial" charset="0"/>
              <a:buChar char="•"/>
              <a:defRPr/>
            </a:pPr>
            <a:r>
              <a:rPr lang="en-GB" dirty="0">
                <a:solidFill>
                  <a:srgbClr val="FF0000"/>
                </a:solidFill>
                <a:latin typeface="+mn-lt"/>
              </a:rPr>
              <a:t>Specific Gravity </a:t>
            </a:r>
            <a:r>
              <a:rPr lang="en-GB" dirty="0">
                <a:solidFill>
                  <a:schemeClr val="tx2"/>
                </a:solidFill>
                <a:latin typeface="+mn-lt"/>
              </a:rPr>
              <a:t>(20°C): 18.88</a:t>
            </a:r>
            <a:endParaRPr lang="en-AU" dirty="0">
              <a:solidFill>
                <a:schemeClr val="tx2"/>
              </a:solidFill>
              <a:latin typeface="+mn-lt"/>
            </a:endParaRPr>
          </a:p>
        </p:txBody>
      </p: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664440952"/>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Toolkit</a:t>
            </a:r>
            <a:endParaRPr lang="en-US" dirty="0"/>
          </a:p>
        </p:txBody>
      </p:sp>
      <p:sp>
        <p:nvSpPr>
          <p:cNvPr id="3" name="Content Placeholder 2"/>
          <p:cNvSpPr>
            <a:spLocks noGrp="1"/>
          </p:cNvSpPr>
          <p:nvPr>
            <p:ph idx="1"/>
          </p:nvPr>
        </p:nvSpPr>
        <p:spPr>
          <a:xfrm>
            <a:off x="1270000" y="1341438"/>
            <a:ext cx="7620000" cy="5014912"/>
          </a:xfrm>
        </p:spPr>
        <p:txBody>
          <a:bodyPr>
            <a:normAutofit fontScale="92500" lnSpcReduction="10000"/>
          </a:bodyPr>
          <a:lstStyle/>
          <a:p>
            <a:pPr>
              <a:defRPr/>
            </a:pPr>
            <a:r>
              <a:rPr lang="en-US" dirty="0" smtClean="0"/>
              <a:t>5 dimensions</a:t>
            </a:r>
          </a:p>
          <a:p>
            <a:pPr lvl="1">
              <a:defRPr/>
            </a:pPr>
            <a:r>
              <a:rPr lang="en-US" dirty="0" smtClean="0"/>
              <a:t>Specialization, Semantics, </a:t>
            </a:r>
            <a:r>
              <a:rPr lang="en-US" dirty="0"/>
              <a:t>Autonomy, </a:t>
            </a:r>
            <a:r>
              <a:rPr lang="en-US" dirty="0" smtClean="0"/>
              <a:t>Density</a:t>
            </a:r>
            <a:r>
              <a:rPr lang="en-US" dirty="0"/>
              <a:t>, </a:t>
            </a:r>
            <a:r>
              <a:rPr lang="en-US" dirty="0" smtClean="0"/>
              <a:t>and Temporality</a:t>
            </a:r>
          </a:p>
          <a:p>
            <a:pPr>
              <a:defRPr/>
            </a:pPr>
            <a:r>
              <a:rPr lang="en-US" dirty="0" smtClean="0"/>
              <a:t>Each comprises a series of concepts</a:t>
            </a:r>
          </a:p>
          <a:p>
            <a:pPr lvl="1">
              <a:defRPr/>
            </a:pPr>
            <a:r>
              <a:rPr lang="en-US" dirty="0" smtClean="0"/>
              <a:t>e.g. Specialization = specialization codes, epistemic–pedagogic device, knowledge–knower structures, gazes, insights, etc.</a:t>
            </a:r>
          </a:p>
          <a:p>
            <a:pPr>
              <a:defRPr/>
            </a:pPr>
            <a:r>
              <a:rPr lang="en-US" dirty="0" smtClean="0"/>
              <a:t>Each explores a different legitimation code</a:t>
            </a:r>
          </a:p>
          <a:p>
            <a:pPr lvl="1">
              <a:defRPr/>
            </a:pPr>
            <a:r>
              <a:rPr lang="en-US" dirty="0" smtClean="0"/>
              <a:t>e.g. semantic codes (SG+/–, SD+/–)</a:t>
            </a:r>
          </a:p>
          <a:p>
            <a:pPr>
              <a:defRPr/>
            </a:pPr>
            <a:r>
              <a:rPr lang="en-US" dirty="0" smtClean="0"/>
              <a:t>Each code comprises two key relations</a:t>
            </a:r>
          </a:p>
          <a:p>
            <a:pPr lvl="1">
              <a:defRPr/>
            </a:pPr>
            <a:r>
              <a:rPr lang="en-US" dirty="0" smtClean="0"/>
              <a:t>e.g. semantic gravity (SG), semantic density (SD)</a:t>
            </a:r>
            <a:endParaRPr lang="en-US" dirty="0"/>
          </a:p>
        </p:txBody>
      </p:sp>
      <p:sp>
        <p:nvSpPr>
          <p:cNvPr id="47107"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47109"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A1F2BB8B-7CB5-E545-AD6B-373397E27EFD}" type="slidenum">
              <a:rPr lang="en-US" sz="1400">
                <a:solidFill>
                  <a:srgbClr val="09213B"/>
                </a:solidFill>
                <a:latin typeface="Times New Roman" charset="0"/>
              </a:rPr>
              <a:pPr eaLnBrk="1" hangingPunct="1"/>
              <a:t>2</a:t>
            </a:fld>
            <a:endParaRPr lang="en-US" sz="1400">
              <a:solidFill>
                <a:srgbClr val="09213B"/>
              </a:solidFill>
              <a:latin typeface="Times New Roman" charset="0"/>
            </a:endParaRPr>
          </a:p>
        </p:txBody>
      </p:sp>
    </p:spTree>
    <p:extLst>
      <p:ext uri="{BB962C8B-B14F-4D97-AF65-F5344CB8AC3E}">
        <p14:creationId xmlns:p14="http://schemas.microsoft.com/office/powerpoint/2010/main" val="573132582"/>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ea typeface="Times New Roman" charset="0"/>
                <a:cs typeface="Times New Roman" charset="0"/>
              </a:rPr>
              <a:t>Semantic density</a:t>
            </a:r>
            <a:endParaRPr lang="en-US" dirty="0"/>
          </a:p>
        </p:txBody>
      </p:sp>
      <p:sp>
        <p:nvSpPr>
          <p:cNvPr id="47107" name="Content Placeholder 2"/>
          <p:cNvSpPr>
            <a:spLocks noGrp="1"/>
          </p:cNvSpPr>
          <p:nvPr>
            <p:ph idx="1"/>
          </p:nvPr>
        </p:nvSpPr>
        <p:spPr bwMode="auto">
          <a:xfrm>
            <a:off x="1270000" y="1341438"/>
            <a:ext cx="5486400"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i="1" smtClean="0">
                <a:ea typeface="Times New Roman" charset="0"/>
                <a:cs typeface="Times New Roman" charset="0"/>
              </a:rPr>
              <a:t>strengthening </a:t>
            </a:r>
            <a:r>
              <a:rPr lang="en-US" sz="2800" smtClean="0">
                <a:ea typeface="Times New Roman" charset="0"/>
                <a:cs typeface="Times New Roman" charset="0"/>
              </a:rPr>
              <a:t>semantic density</a:t>
            </a:r>
          </a:p>
          <a:p>
            <a:pPr lvl="1"/>
            <a:r>
              <a:rPr lang="en-US" sz="2400" smtClean="0">
                <a:ea typeface="Times New Roman" charset="0"/>
                <a:cs typeface="Times New Roman" charset="0"/>
              </a:rPr>
              <a:t>e.g. condensing a large range of meanings into a symbol or technical term / adding meanings in</a:t>
            </a:r>
          </a:p>
          <a:p>
            <a:endParaRPr lang="en-US" sz="2800" i="1" smtClean="0">
              <a:ea typeface="Times New Roman" charset="0"/>
              <a:cs typeface="Times New Roman" charset="0"/>
            </a:endParaRPr>
          </a:p>
          <a:p>
            <a:r>
              <a:rPr lang="en-US" sz="2800" i="1" smtClean="0">
                <a:ea typeface="Times New Roman" charset="0"/>
                <a:cs typeface="Times New Roman" charset="0"/>
              </a:rPr>
              <a:t>weakening </a:t>
            </a:r>
            <a:r>
              <a:rPr lang="en-US" sz="2800" smtClean="0">
                <a:ea typeface="Times New Roman" charset="0"/>
                <a:cs typeface="Times New Roman" charset="0"/>
              </a:rPr>
              <a:t>semantic density</a:t>
            </a:r>
          </a:p>
          <a:p>
            <a:pPr lvl="1"/>
            <a:r>
              <a:rPr lang="en-US" sz="2400" smtClean="0">
                <a:ea typeface="Times New Roman" charset="0"/>
                <a:cs typeface="Times New Roman" charset="0"/>
              </a:rPr>
              <a:t>e.g. ‘unpacking’ various meanings of a symbol or concept / reducing range of possible meanings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E263EB3-E128-144B-986B-4537D17916BD}" type="slidenum">
              <a:rPr lang="en-US"/>
              <a:pPr>
                <a:defRPr/>
              </a:pPr>
              <a:t>20</a:t>
            </a:fld>
            <a:endParaRPr lang="en-US" dirty="0"/>
          </a:p>
        </p:txBody>
      </p:sp>
      <p:sp>
        <p:nvSpPr>
          <p:cNvPr id="11"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cxnSp>
        <p:nvCxnSpPr>
          <p:cNvPr id="12" name="Straight Arrow Connector 11"/>
          <p:cNvCxnSpPr>
            <a:cxnSpLocks noChangeShapeType="1"/>
          </p:cNvCxnSpPr>
          <p:nvPr/>
        </p:nvCxnSpPr>
        <p:spPr bwMode="auto">
          <a:xfrm>
            <a:off x="7227888" y="3811588"/>
            <a:ext cx="1330325" cy="1174750"/>
          </a:xfrm>
          <a:prstGeom prst="straightConnector1">
            <a:avLst/>
          </a:prstGeom>
          <a:noFill/>
          <a:ln w="57150">
            <a:solidFill>
              <a:schemeClr val="tx2"/>
            </a:solidFill>
            <a:round/>
            <a:headEnd/>
            <a:tailEnd type="triangle" w="lg" len="lg"/>
          </a:ln>
          <a:effectLst/>
          <a:extLst/>
        </p:spPr>
      </p:cxnSp>
      <p:cxnSp>
        <p:nvCxnSpPr>
          <p:cNvPr id="13" name="Straight Arrow Connector 12"/>
          <p:cNvCxnSpPr>
            <a:cxnSpLocks noChangeShapeType="1"/>
          </p:cNvCxnSpPr>
          <p:nvPr/>
        </p:nvCxnSpPr>
        <p:spPr bwMode="auto">
          <a:xfrm flipV="1">
            <a:off x="7227888" y="1571625"/>
            <a:ext cx="1330325" cy="1174750"/>
          </a:xfrm>
          <a:prstGeom prst="straightConnector1">
            <a:avLst/>
          </a:prstGeom>
          <a:noFill/>
          <a:ln w="57150">
            <a:solidFill>
              <a:schemeClr val="tx2"/>
            </a:solidFill>
            <a:round/>
            <a:headEnd/>
            <a:tailEnd type="triangle" w="lg" len="lg"/>
          </a:ln>
          <a:effectLst/>
          <a:extLst/>
        </p:spPr>
      </p:cxnSp>
    </p:spTree>
    <p:extLst>
      <p:ext uri="{BB962C8B-B14F-4D97-AF65-F5344CB8AC3E}">
        <p14:creationId xmlns:p14="http://schemas.microsoft.com/office/powerpoint/2010/main" val="2205912654"/>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a:solidFill>
                  <a:schemeClr val="tx1"/>
                </a:solidFill>
                <a:latin typeface="Times New Roman" charset="0"/>
                <a:ea typeface="ＭＳ Ｐゴシック" charset="0"/>
                <a:cs typeface="ＭＳ Ｐゴシック" charset="0"/>
              </a:rPr>
              <a:t>Semantics</a:t>
            </a:r>
            <a:endParaRPr lang="en-US">
              <a:solidFill>
                <a:srgbClr val="FF0000"/>
              </a:solidFill>
              <a:latin typeface="Times New Roman" charset="0"/>
              <a:ea typeface="ＭＳ Ｐゴシック" charset="0"/>
              <a:cs typeface="ＭＳ Ｐゴシック" charset="0"/>
            </a:endParaRPr>
          </a:p>
        </p:txBody>
      </p:sp>
      <p:sp>
        <p:nvSpPr>
          <p:cNvPr id="48132"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a:solidFill>
                  <a:schemeClr val="tx1"/>
                </a:solidFill>
                <a:latin typeface="Times New Roman" charset="0"/>
                <a:ea typeface="ＭＳ Ｐゴシック" charset="0"/>
                <a:cs typeface="ＭＳ Ｐゴシック" charset="0"/>
              </a:rPr>
              <a:t>Organizing principles: </a:t>
            </a:r>
          </a:p>
          <a:p>
            <a:pPr lvl="1"/>
            <a:r>
              <a:rPr lang="en-US">
                <a:solidFill>
                  <a:schemeClr val="tx1"/>
                </a:solidFill>
                <a:latin typeface="Times New Roman" charset="0"/>
                <a:ea typeface="ＭＳ Ｐゴシック" charset="0"/>
              </a:rPr>
              <a:t>semantic codes: SG+/-, SD+/-</a:t>
            </a:r>
          </a:p>
          <a:p>
            <a:pPr lvl="1"/>
            <a:r>
              <a:rPr lang="en-US">
                <a:latin typeface="Times New Roman" charset="0"/>
                <a:ea typeface="ＭＳ Ｐゴシック" charset="0"/>
              </a:rPr>
              <a:t>combines typology (of four codes) with continua of infinite gradation</a:t>
            </a:r>
          </a:p>
          <a:p>
            <a:endParaRPr lang="en-US">
              <a:solidFill>
                <a:schemeClr val="tx1"/>
              </a:solidFill>
              <a:latin typeface="Times New Roman" charset="0"/>
              <a:ea typeface="ＭＳ Ｐゴシック" charset="0"/>
              <a:cs typeface="ＭＳ Ｐゴシック" charset="0"/>
            </a:endParaRPr>
          </a:p>
          <a:p>
            <a:r>
              <a:rPr lang="en-US">
                <a:solidFill>
                  <a:schemeClr val="tx1"/>
                </a:solidFill>
                <a:latin typeface="Times New Roman" charset="0"/>
                <a:ea typeface="ＭＳ Ｐゴシック" charset="0"/>
                <a:cs typeface="ＭＳ Ｐゴシック" charset="0"/>
              </a:rPr>
              <a:t>Chart change over time:</a:t>
            </a:r>
          </a:p>
          <a:p>
            <a:pPr lvl="1"/>
            <a:r>
              <a:rPr lang="en-US">
                <a:solidFill>
                  <a:schemeClr val="tx1"/>
                </a:solidFill>
                <a:latin typeface="Times New Roman" charset="0"/>
                <a:ea typeface="ＭＳ Ｐゴシック" charset="0"/>
              </a:rPr>
              <a:t>semantic profiles: SG</a:t>
            </a:r>
            <a:r>
              <a:rPr lang="en-US">
                <a:solidFill>
                  <a:schemeClr val="tx1"/>
                </a:solidFill>
                <a:latin typeface="Times New Roman" charset="0"/>
                <a:ea typeface="ＭＳ Ｐゴシック" charset="0"/>
                <a:sym typeface="Symbol" charset="0"/>
              </a:rPr>
              <a:t>, </a:t>
            </a:r>
            <a:r>
              <a:rPr lang="en-US">
                <a:solidFill>
                  <a:schemeClr val="tx1"/>
                </a:solidFill>
                <a:latin typeface="Times New Roman" charset="0"/>
                <a:ea typeface="ＭＳ Ｐゴシック" charset="0"/>
              </a:rPr>
              <a:t>SD</a:t>
            </a:r>
            <a:r>
              <a:rPr lang="en-US">
                <a:solidFill>
                  <a:schemeClr val="tx1"/>
                </a:solidFill>
                <a:latin typeface="Times New Roman" charset="0"/>
                <a:ea typeface="ＭＳ Ｐゴシック" charset="0"/>
                <a:sym typeface="Symbol" charset="0"/>
              </a:rPr>
              <a:t> </a:t>
            </a:r>
            <a:endParaRPr lang="en-US">
              <a:solidFill>
                <a:schemeClr val="tx1"/>
              </a:solidFill>
              <a:latin typeface="Times New Roman" charset="0"/>
              <a:ea typeface="ＭＳ Ｐゴシック" charset="0"/>
            </a:endParaRPr>
          </a:p>
        </p:txBody>
      </p:sp>
      <p:sp>
        <p:nvSpPr>
          <p:cNvPr id="48133"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48134"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FECC38F2-F653-F045-860E-E19F684A51DD}" type="slidenum">
              <a:rPr lang="en-US" sz="1400">
                <a:solidFill>
                  <a:srgbClr val="09213B"/>
                </a:solidFill>
                <a:latin typeface="Times New Roman" charset="0"/>
              </a:rPr>
              <a:pPr eaLnBrk="1" hangingPunct="1"/>
              <a:t>21</a:t>
            </a:fld>
            <a:endParaRPr lang="en-US" sz="1400">
              <a:solidFill>
                <a:srgbClr val="09213B"/>
              </a:solidFill>
              <a:latin typeface="Times New Roman" charset="0"/>
            </a:endParaRPr>
          </a:p>
        </p:txBody>
      </p:sp>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163551993"/>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Semantic codes</a:t>
            </a: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4915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7A4D8CD-C6E9-8944-8457-76872CD36497}" type="slidenum">
              <a:rPr lang="en-US" sz="1400">
                <a:solidFill>
                  <a:srgbClr val="09213B"/>
                </a:solidFill>
                <a:latin typeface="Times New Roman" charset="0"/>
              </a:rPr>
              <a:pPr eaLnBrk="1" hangingPunct="1"/>
              <a:t>22</a:t>
            </a:fld>
            <a:endParaRPr lang="en-US" sz="1400">
              <a:solidFill>
                <a:srgbClr val="09213B"/>
              </a:solidFill>
              <a:latin typeface="Times New Roman" charset="0"/>
            </a:endParaRPr>
          </a:p>
        </p:txBody>
      </p:sp>
      <p:grpSp>
        <p:nvGrpSpPr>
          <p:cNvPr id="49158" name="Group 3"/>
          <p:cNvGrpSpPr>
            <a:grpSpLocks/>
          </p:cNvGrpSpPr>
          <p:nvPr/>
        </p:nvGrpSpPr>
        <p:grpSpPr bwMode="auto">
          <a:xfrm>
            <a:off x="5121275" y="1485900"/>
            <a:ext cx="660400" cy="4419600"/>
            <a:chOff x="3264" y="912"/>
            <a:chExt cx="416" cy="2784"/>
          </a:xfrm>
        </p:grpSpPr>
        <p:sp>
          <p:nvSpPr>
            <p:cNvPr id="49168"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49169" name="Text Box 5"/>
            <p:cNvSpPr txBox="1">
              <a:spLocks noChangeArrowheads="1"/>
            </p:cNvSpPr>
            <p:nvPr/>
          </p:nvSpPr>
          <p:spPr bwMode="auto">
            <a:xfrm>
              <a:off x="3273" y="912"/>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sp>
          <p:nvSpPr>
            <p:cNvPr id="49170" name="Text Box 6"/>
            <p:cNvSpPr txBox="1">
              <a:spLocks noChangeArrowheads="1"/>
            </p:cNvSpPr>
            <p:nvPr/>
          </p:nvSpPr>
          <p:spPr bwMode="auto">
            <a:xfrm>
              <a:off x="3264" y="3374"/>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grpSp>
      <p:grpSp>
        <p:nvGrpSpPr>
          <p:cNvPr id="49159" name="Group 7"/>
          <p:cNvGrpSpPr>
            <a:grpSpLocks/>
          </p:cNvGrpSpPr>
          <p:nvPr/>
        </p:nvGrpSpPr>
        <p:grpSpPr bwMode="auto">
          <a:xfrm>
            <a:off x="2847975" y="3543300"/>
            <a:ext cx="4495800" cy="400050"/>
            <a:chOff x="1536" y="2208"/>
            <a:chExt cx="3429" cy="252"/>
          </a:xfrm>
        </p:grpSpPr>
        <p:sp>
          <p:nvSpPr>
            <p:cNvPr id="49165"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49166" name="Text Box 9"/>
            <p:cNvSpPr txBox="1">
              <a:spLocks noChangeArrowheads="1"/>
            </p:cNvSpPr>
            <p:nvPr/>
          </p:nvSpPr>
          <p:spPr bwMode="auto">
            <a:xfrm>
              <a:off x="4432" y="2208"/>
              <a:ext cx="5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sp>
          <p:nvSpPr>
            <p:cNvPr id="49167" name="Text Box 10"/>
            <p:cNvSpPr txBox="1">
              <a:spLocks noChangeArrowheads="1"/>
            </p:cNvSpPr>
            <p:nvPr/>
          </p:nvSpPr>
          <p:spPr bwMode="auto">
            <a:xfrm>
              <a:off x="1536" y="220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grpSp>
      <p:sp>
        <p:nvSpPr>
          <p:cNvPr id="49160" name="Text Box 11"/>
          <p:cNvSpPr txBox="1">
            <a:spLocks noChangeArrowheads="1"/>
          </p:cNvSpPr>
          <p:nvPr/>
        </p:nvSpPr>
        <p:spPr bwMode="auto">
          <a:xfrm>
            <a:off x="5619750" y="2265363"/>
            <a:ext cx="1363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dirty="0" err="1">
                <a:solidFill>
                  <a:srgbClr val="000000"/>
                </a:solidFill>
                <a:latin typeface="Times New Roman" charset="0"/>
                <a:cs typeface="Times New Roman" charset="0"/>
              </a:rPr>
              <a:t>rhizomatic</a:t>
            </a:r>
            <a:endParaRPr lang="en-US" sz="2000" i="1" dirty="0">
              <a:solidFill>
                <a:srgbClr val="000000"/>
              </a:solidFill>
              <a:latin typeface="Times New Roman" charset="0"/>
              <a:cs typeface="Times New Roman" charset="0"/>
            </a:endParaRPr>
          </a:p>
          <a:p>
            <a:pPr algn="ctr" eaLnBrk="1" hangingPunct="1"/>
            <a:r>
              <a:rPr lang="en-US" sz="2000" i="1" dirty="0">
                <a:solidFill>
                  <a:srgbClr val="000000"/>
                </a:solidFill>
                <a:latin typeface="Times New Roman" charset="0"/>
                <a:cs typeface="Times New Roman" charset="0"/>
              </a:rPr>
              <a:t>code</a:t>
            </a:r>
          </a:p>
        </p:txBody>
      </p:sp>
      <p:sp>
        <p:nvSpPr>
          <p:cNvPr id="49161" name="Text Box 12"/>
          <p:cNvSpPr txBox="1">
            <a:spLocks noChangeArrowheads="1"/>
          </p:cNvSpPr>
          <p:nvPr/>
        </p:nvSpPr>
        <p:spPr bwMode="auto">
          <a:xfrm>
            <a:off x="5694363" y="4252913"/>
            <a:ext cx="128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dirty="0">
                <a:solidFill>
                  <a:srgbClr val="000000"/>
                </a:solidFill>
                <a:latin typeface="Times New Roman" charset="0"/>
                <a:cs typeface="Times New Roman" charset="0"/>
              </a:rPr>
              <a:t>figurative</a:t>
            </a:r>
          </a:p>
          <a:p>
            <a:pPr algn="ctr" eaLnBrk="1" hangingPunct="1"/>
            <a:r>
              <a:rPr lang="en-US" sz="2000" i="1" dirty="0">
                <a:solidFill>
                  <a:srgbClr val="000000"/>
                </a:solidFill>
                <a:latin typeface="Times New Roman" charset="0"/>
                <a:cs typeface="Times New Roman" charset="0"/>
              </a:rPr>
              <a:t>code</a:t>
            </a:r>
          </a:p>
        </p:txBody>
      </p:sp>
      <p:sp>
        <p:nvSpPr>
          <p:cNvPr id="49162" name="Text Box 13"/>
          <p:cNvSpPr txBox="1">
            <a:spLocks noChangeArrowheads="1"/>
          </p:cNvSpPr>
          <p:nvPr/>
        </p:nvSpPr>
        <p:spPr bwMode="auto">
          <a:xfrm>
            <a:off x="3503613" y="2265363"/>
            <a:ext cx="79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dirty="0">
                <a:solidFill>
                  <a:srgbClr val="000000"/>
                </a:solidFill>
                <a:latin typeface="Times New Roman" charset="0"/>
                <a:cs typeface="Times New Roman" charset="0"/>
              </a:rPr>
              <a:t>motif</a:t>
            </a:r>
          </a:p>
          <a:p>
            <a:pPr algn="ctr" eaLnBrk="1" hangingPunct="1"/>
            <a:r>
              <a:rPr lang="en-US" sz="2000" i="1" dirty="0">
                <a:solidFill>
                  <a:srgbClr val="000000"/>
                </a:solidFill>
                <a:latin typeface="Times New Roman" charset="0"/>
                <a:cs typeface="Times New Roman" charset="0"/>
              </a:rPr>
              <a:t>code</a:t>
            </a:r>
          </a:p>
        </p:txBody>
      </p:sp>
      <p:sp>
        <p:nvSpPr>
          <p:cNvPr id="49163" name="Text Box 14"/>
          <p:cNvSpPr txBox="1">
            <a:spLocks noChangeArrowheads="1"/>
          </p:cNvSpPr>
          <p:nvPr/>
        </p:nvSpPr>
        <p:spPr bwMode="auto">
          <a:xfrm>
            <a:off x="3416300" y="4252913"/>
            <a:ext cx="1049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dirty="0">
                <a:solidFill>
                  <a:srgbClr val="000000"/>
                </a:solidFill>
                <a:latin typeface="Times New Roman" charset="0"/>
                <a:cs typeface="Times New Roman" charset="0"/>
              </a:rPr>
              <a:t>prosaic</a:t>
            </a:r>
          </a:p>
          <a:p>
            <a:pPr algn="ctr" eaLnBrk="1" hangingPunct="1"/>
            <a:r>
              <a:rPr lang="en-US" sz="2000" i="1" dirty="0">
                <a:solidFill>
                  <a:srgbClr val="000000"/>
                </a:solidFill>
                <a:latin typeface="Times New Roman" charset="0"/>
                <a:cs typeface="Times New Roman" charset="0"/>
              </a:rPr>
              <a:t>code</a:t>
            </a:r>
          </a:p>
        </p:txBody>
      </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41269799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91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916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916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916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60" grpId="0"/>
      <p:bldP spid="49161" grpId="0"/>
      <p:bldP spid="49162" grpId="0"/>
      <p:bldP spid="4916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solidFill>
                  <a:srgbClr val="000000"/>
                </a:solidFill>
              </a:rPr>
              <a:t>Kinds of curriculum</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54DDE62C-0591-3845-AED3-255FC8A16916}" type="slidenum">
              <a:rPr lang="en-US"/>
              <a:pPr>
                <a:defRPr/>
              </a:pPr>
              <a:t>23</a:t>
            </a:fld>
            <a:endParaRPr lang="en-US" dirty="0"/>
          </a:p>
        </p:txBody>
      </p:sp>
      <p:grpSp>
        <p:nvGrpSpPr>
          <p:cNvPr id="51205" name="Group 3"/>
          <p:cNvGrpSpPr>
            <a:grpSpLocks/>
          </p:cNvGrpSpPr>
          <p:nvPr/>
        </p:nvGrpSpPr>
        <p:grpSpPr bwMode="auto">
          <a:xfrm>
            <a:off x="5121275" y="1485900"/>
            <a:ext cx="660400" cy="4419600"/>
            <a:chOff x="3264" y="912"/>
            <a:chExt cx="416" cy="2784"/>
          </a:xfrm>
        </p:grpSpPr>
        <p:sp>
          <p:nvSpPr>
            <p:cNvPr id="51216"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51217" name="Text Box 5"/>
            <p:cNvSpPr txBox="1">
              <a:spLocks noChangeArrowheads="1"/>
            </p:cNvSpPr>
            <p:nvPr/>
          </p:nvSpPr>
          <p:spPr bwMode="auto">
            <a:xfrm>
              <a:off x="3273" y="912"/>
              <a:ext cx="407"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SG–</a:t>
              </a:r>
            </a:p>
          </p:txBody>
        </p:sp>
        <p:sp>
          <p:nvSpPr>
            <p:cNvPr id="51218" name="Text Box 6"/>
            <p:cNvSpPr txBox="1">
              <a:spLocks noChangeArrowheads="1"/>
            </p:cNvSpPr>
            <p:nvPr/>
          </p:nvSpPr>
          <p:spPr bwMode="auto">
            <a:xfrm>
              <a:off x="3264" y="3374"/>
              <a:ext cx="415" cy="252"/>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a:solidFill>
                    <a:schemeClr val="tx2"/>
                  </a:solidFill>
                  <a:latin typeface="Times New Roman" charset="0"/>
                  <a:ea typeface="Times New Roman" charset="0"/>
                  <a:cs typeface="Times New Roman" charset="0"/>
                </a:rPr>
                <a:t>SG+</a:t>
              </a:r>
            </a:p>
          </p:txBody>
        </p:sp>
      </p:grpSp>
      <p:grpSp>
        <p:nvGrpSpPr>
          <p:cNvPr id="51206" name="Group 7"/>
          <p:cNvGrpSpPr>
            <a:grpSpLocks/>
          </p:cNvGrpSpPr>
          <p:nvPr/>
        </p:nvGrpSpPr>
        <p:grpSpPr bwMode="auto">
          <a:xfrm>
            <a:off x="2847975" y="3543300"/>
            <a:ext cx="4495800" cy="400050"/>
            <a:chOff x="1536" y="2208"/>
            <a:chExt cx="3429" cy="252"/>
          </a:xfrm>
        </p:grpSpPr>
        <p:sp>
          <p:nvSpPr>
            <p:cNvPr id="51213"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p:spPr>
          <p:txBody>
            <a:bodyPr wrap="none" anchor="ctr">
              <a:prstTxWarp prst="textNoShape">
                <a:avLst/>
              </a:prstTxWarp>
            </a:bodyPr>
            <a:lstStyle/>
            <a:p>
              <a:endParaRPr lang="en-US"/>
            </a:p>
          </p:txBody>
        </p:sp>
        <p:sp>
          <p:nvSpPr>
            <p:cNvPr id="51214" name="Text Box 9"/>
            <p:cNvSpPr txBox="1">
              <a:spLocks noChangeArrowheads="1"/>
            </p:cNvSpPr>
            <p:nvPr/>
          </p:nvSpPr>
          <p:spPr bwMode="auto">
            <a:xfrm>
              <a:off x="4432" y="2208"/>
              <a:ext cx="533"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a:solidFill>
                    <a:schemeClr val="tx2"/>
                  </a:solidFill>
                  <a:latin typeface="Times New Roman" charset="0"/>
                  <a:ea typeface="Times New Roman" charset="0"/>
                  <a:cs typeface="Times New Roman" charset="0"/>
                </a:rPr>
                <a:t>SD+</a:t>
              </a:r>
            </a:p>
          </p:txBody>
        </p:sp>
        <p:sp>
          <p:nvSpPr>
            <p:cNvPr id="51215" name="Text Box 10"/>
            <p:cNvSpPr txBox="1">
              <a:spLocks noChangeArrowheads="1"/>
            </p:cNvSpPr>
            <p:nvPr/>
          </p:nvSpPr>
          <p:spPr bwMode="auto">
            <a:xfrm>
              <a:off x="1536" y="2208"/>
              <a:ext cx="604" cy="252"/>
            </a:xfrm>
            <a:prstGeom prst="rect">
              <a:avLst/>
            </a:prstGeom>
            <a:noFill/>
            <a:ln w="12700" cap="sq">
              <a:noFill/>
              <a:miter lim="800000"/>
              <a:headEnd type="none" w="sm" len="sm"/>
              <a:tailEnd type="none" w="sm" len="sm"/>
            </a:ln>
          </p:spPr>
          <p:txBody>
            <a:bodyPr>
              <a:prstTxWarp prst="textNoShape">
                <a:avLst/>
              </a:prstTxWarp>
              <a:spAutoFit/>
            </a:bodyPr>
            <a:lstStyle/>
            <a:p>
              <a:r>
                <a:rPr lang="en-US" sz="2000">
                  <a:solidFill>
                    <a:schemeClr val="tx2"/>
                  </a:solidFill>
                  <a:latin typeface="Times New Roman" charset="0"/>
                  <a:ea typeface="Times New Roman" charset="0"/>
                  <a:cs typeface="Times New Roman" charset="0"/>
                </a:rPr>
                <a:t>SD–</a:t>
              </a:r>
            </a:p>
          </p:txBody>
        </p:sp>
      </p:grpSp>
      <p:sp>
        <p:nvSpPr>
          <p:cNvPr id="51207" name="Text Box 11"/>
          <p:cNvSpPr txBox="1">
            <a:spLocks noChangeArrowheads="1"/>
          </p:cNvSpPr>
          <p:nvPr/>
        </p:nvSpPr>
        <p:spPr bwMode="auto">
          <a:xfrm>
            <a:off x="5614988" y="2265363"/>
            <a:ext cx="1373187" cy="400050"/>
          </a:xfrm>
          <a:prstGeom prst="rect">
            <a:avLst/>
          </a:prstGeom>
          <a:noFill/>
          <a:ln w="12700" cap="sq">
            <a:noFill/>
            <a:miter lim="800000"/>
            <a:headEnd type="none" w="sm" len="sm"/>
            <a:tailEnd type="none" w="sm" len="sm"/>
          </a:ln>
        </p:spPr>
        <p:txBody>
          <a:bodyPr wrap="none">
            <a:prstTxWarp prst="textNoShape">
              <a:avLst/>
            </a:prstTxWarp>
            <a:spAutoFit/>
          </a:bodyPr>
          <a:lstStyle/>
          <a:p>
            <a:pPr algn="ctr"/>
            <a:r>
              <a:rPr lang="en-US" sz="2000" i="1">
                <a:solidFill>
                  <a:schemeClr val="tx2"/>
                </a:solidFill>
                <a:latin typeface="Times New Roman" charset="0"/>
                <a:ea typeface="Times New Roman" charset="0"/>
                <a:cs typeface="Times New Roman" charset="0"/>
              </a:rPr>
              <a:t>theoretical </a:t>
            </a:r>
            <a:endParaRPr lang="en-US" sz="2000" i="1">
              <a:solidFill>
                <a:srgbClr val="000000"/>
              </a:solidFill>
              <a:latin typeface="Times New Roman" charset="0"/>
              <a:ea typeface="Times New Roman" charset="0"/>
              <a:cs typeface="Times New Roman" charset="0"/>
            </a:endParaRPr>
          </a:p>
        </p:txBody>
      </p:sp>
      <p:sp>
        <p:nvSpPr>
          <p:cNvPr id="51208" name="Text Box 12"/>
          <p:cNvSpPr txBox="1">
            <a:spLocks noChangeArrowheads="1"/>
          </p:cNvSpPr>
          <p:nvPr/>
        </p:nvSpPr>
        <p:spPr bwMode="auto">
          <a:xfrm>
            <a:off x="5694363" y="4252913"/>
            <a:ext cx="1684337" cy="708025"/>
          </a:xfrm>
          <a:prstGeom prst="rect">
            <a:avLst/>
          </a:prstGeom>
          <a:noFill/>
          <a:ln w="12700" cap="sq">
            <a:noFill/>
            <a:miter lim="800000"/>
            <a:headEnd type="none" w="sm" len="sm"/>
            <a:tailEnd type="none" w="sm" len="sm"/>
          </a:ln>
        </p:spPr>
        <p:txBody>
          <a:bodyPr wrap="none">
            <a:prstTxWarp prst="textNoShape">
              <a:avLst/>
            </a:prstTxWarp>
            <a:spAutoFit/>
          </a:bodyPr>
          <a:lstStyle/>
          <a:p>
            <a:r>
              <a:rPr lang="en-US" sz="2000" i="1">
                <a:solidFill>
                  <a:schemeClr val="tx2"/>
                </a:solidFill>
                <a:latin typeface="Times New Roman" charset="0"/>
                <a:ea typeface="Times New Roman" charset="0"/>
                <a:cs typeface="Times New Roman" charset="0"/>
              </a:rPr>
              <a:t>professional / </a:t>
            </a:r>
          </a:p>
          <a:p>
            <a:r>
              <a:rPr lang="en-US" sz="2000" i="1">
                <a:solidFill>
                  <a:schemeClr val="tx2"/>
                </a:solidFill>
                <a:latin typeface="Times New Roman" charset="0"/>
                <a:ea typeface="Times New Roman" charset="0"/>
                <a:cs typeface="Times New Roman" charset="0"/>
              </a:rPr>
              <a:t>vocational</a:t>
            </a:r>
          </a:p>
        </p:txBody>
      </p:sp>
      <p:sp>
        <p:nvSpPr>
          <p:cNvPr id="51209" name="Text Box 13"/>
          <p:cNvSpPr txBox="1">
            <a:spLocks noChangeArrowheads="1"/>
          </p:cNvSpPr>
          <p:nvPr/>
        </p:nvSpPr>
        <p:spPr bwMode="auto">
          <a:xfrm>
            <a:off x="3382963" y="2265363"/>
            <a:ext cx="1039812" cy="400050"/>
          </a:xfrm>
          <a:prstGeom prst="rect">
            <a:avLst/>
          </a:prstGeom>
          <a:noFill/>
          <a:ln w="12700" cap="sq">
            <a:noFill/>
            <a:miter lim="800000"/>
            <a:headEnd type="none" w="sm" len="sm"/>
            <a:tailEnd type="none" w="sm" len="sm"/>
          </a:ln>
        </p:spPr>
        <p:txBody>
          <a:bodyPr wrap="none">
            <a:prstTxWarp prst="textNoShape">
              <a:avLst/>
            </a:prstTxWarp>
            <a:spAutoFit/>
          </a:bodyPr>
          <a:lstStyle/>
          <a:p>
            <a:pPr algn="ctr"/>
            <a:r>
              <a:rPr lang="en-US" sz="2000" i="1">
                <a:solidFill>
                  <a:schemeClr val="tx2"/>
                </a:solidFill>
                <a:latin typeface="Times New Roman" charset="0"/>
                <a:ea typeface="Times New Roman" charset="0"/>
                <a:cs typeface="Times New Roman" charset="0"/>
              </a:rPr>
              <a:t>generic</a:t>
            </a:r>
            <a:endParaRPr lang="en-US" sz="2000" i="1">
              <a:solidFill>
                <a:srgbClr val="000000"/>
              </a:solidFill>
              <a:latin typeface="Times New Roman" charset="0"/>
              <a:ea typeface="Times New Roman" charset="0"/>
              <a:cs typeface="Times New Roman" charset="0"/>
            </a:endParaRPr>
          </a:p>
        </p:txBody>
      </p:sp>
      <p:sp>
        <p:nvSpPr>
          <p:cNvPr id="51210" name="Text Box 14"/>
          <p:cNvSpPr txBox="1">
            <a:spLocks noChangeArrowheads="1"/>
          </p:cNvSpPr>
          <p:nvPr/>
        </p:nvSpPr>
        <p:spPr bwMode="auto">
          <a:xfrm>
            <a:off x="3332163" y="4252913"/>
            <a:ext cx="1217612" cy="400050"/>
          </a:xfrm>
          <a:prstGeom prst="rect">
            <a:avLst/>
          </a:prstGeom>
          <a:noFill/>
          <a:ln w="12700" cap="sq">
            <a:noFill/>
            <a:miter lim="800000"/>
            <a:headEnd type="none" w="sm" len="sm"/>
            <a:tailEnd type="none" w="sm" len="sm"/>
          </a:ln>
        </p:spPr>
        <p:txBody>
          <a:bodyPr wrap="none">
            <a:prstTxWarp prst="textNoShape">
              <a:avLst/>
            </a:prstTxWarp>
            <a:spAutoFit/>
          </a:bodyPr>
          <a:lstStyle/>
          <a:p>
            <a:pPr algn="ctr"/>
            <a:r>
              <a:rPr lang="en-US" sz="2000" i="1">
                <a:solidFill>
                  <a:schemeClr val="tx2"/>
                </a:solidFill>
                <a:latin typeface="Times New Roman" charset="0"/>
                <a:ea typeface="Times New Roman" charset="0"/>
                <a:cs typeface="Times New Roman" charset="0"/>
              </a:rPr>
              <a:t>practical</a:t>
            </a:r>
            <a:endParaRPr lang="en-US" sz="2000" i="1">
              <a:solidFill>
                <a:srgbClr val="000000"/>
              </a:solidFill>
              <a:latin typeface="Times New Roman" charset="0"/>
              <a:ea typeface="Times New Roman" charset="0"/>
              <a:cs typeface="Times New Roman" charset="0"/>
            </a:endParaRPr>
          </a:p>
        </p:txBody>
      </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51212" name="TextBox 18"/>
          <p:cNvSpPr txBox="1">
            <a:spLocks noChangeArrowheads="1"/>
          </p:cNvSpPr>
          <p:nvPr/>
        </p:nvSpPr>
        <p:spPr bwMode="auto">
          <a:xfrm>
            <a:off x="5911850" y="5986463"/>
            <a:ext cx="2863850" cy="369887"/>
          </a:xfrm>
          <a:prstGeom prst="rect">
            <a:avLst/>
          </a:prstGeom>
          <a:noFill/>
          <a:ln w="9525">
            <a:noFill/>
            <a:miter lim="800000"/>
            <a:headEnd/>
            <a:tailEnd/>
          </a:ln>
        </p:spPr>
        <p:txBody>
          <a:bodyPr wrap="none">
            <a:prstTxWarp prst="textNoShape">
              <a:avLst/>
            </a:prstTxWarp>
            <a:spAutoFit/>
          </a:bodyPr>
          <a:lstStyle/>
          <a:p>
            <a:r>
              <a:rPr lang="en-US">
                <a:latin typeface="Times New Roman" charset="0"/>
                <a:ea typeface="Times New Roman" charset="0"/>
                <a:cs typeface="Times New Roman" charset="0"/>
              </a:rPr>
              <a:t>Adapted from Shay 2013: 10</a:t>
            </a:r>
          </a:p>
        </p:txBody>
      </p:sp>
    </p:spTree>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Semantic codes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90115"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EFBFBF68-BC9B-C94D-AC35-BBA90D9AACBC}" type="slidenum">
              <a:rPr lang="en-US" sz="1400">
                <a:solidFill>
                  <a:srgbClr val="09213B"/>
                </a:solidFill>
                <a:latin typeface="Times New Roman" charset="0"/>
              </a:rPr>
              <a:pPr eaLnBrk="1" hangingPunct="1"/>
              <a:t>24</a:t>
            </a:fld>
            <a:endParaRPr lang="en-US" sz="1400">
              <a:solidFill>
                <a:srgbClr val="09213B"/>
              </a:solidFill>
              <a:latin typeface="Times New Roman" charset="0"/>
            </a:endParaRPr>
          </a:p>
        </p:txBody>
      </p:sp>
      <p:grpSp>
        <p:nvGrpSpPr>
          <p:cNvPr id="90116" name="Group 3"/>
          <p:cNvGrpSpPr>
            <a:grpSpLocks/>
          </p:cNvGrpSpPr>
          <p:nvPr/>
        </p:nvGrpSpPr>
        <p:grpSpPr bwMode="auto">
          <a:xfrm>
            <a:off x="5121275" y="1485900"/>
            <a:ext cx="660400" cy="4419600"/>
            <a:chOff x="3264" y="912"/>
            <a:chExt cx="416" cy="2784"/>
          </a:xfrm>
        </p:grpSpPr>
        <p:sp>
          <p:nvSpPr>
            <p:cNvPr id="90287"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0288" name="Text Box 5"/>
            <p:cNvSpPr txBox="1">
              <a:spLocks noChangeArrowheads="1"/>
            </p:cNvSpPr>
            <p:nvPr/>
          </p:nvSpPr>
          <p:spPr bwMode="auto">
            <a:xfrm>
              <a:off x="3273" y="912"/>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sp>
          <p:nvSpPr>
            <p:cNvPr id="90289" name="Text Box 6"/>
            <p:cNvSpPr txBox="1">
              <a:spLocks noChangeArrowheads="1"/>
            </p:cNvSpPr>
            <p:nvPr/>
          </p:nvSpPr>
          <p:spPr bwMode="auto">
            <a:xfrm>
              <a:off x="3264" y="3374"/>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grpSp>
      <p:grpSp>
        <p:nvGrpSpPr>
          <p:cNvPr id="90117" name="Group 7"/>
          <p:cNvGrpSpPr>
            <a:grpSpLocks/>
          </p:cNvGrpSpPr>
          <p:nvPr/>
        </p:nvGrpSpPr>
        <p:grpSpPr bwMode="auto">
          <a:xfrm>
            <a:off x="2847975" y="3543300"/>
            <a:ext cx="4495800" cy="400050"/>
            <a:chOff x="1536" y="2208"/>
            <a:chExt cx="3429" cy="252"/>
          </a:xfrm>
        </p:grpSpPr>
        <p:sp>
          <p:nvSpPr>
            <p:cNvPr id="90284"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0285" name="Text Box 9"/>
            <p:cNvSpPr txBox="1">
              <a:spLocks noChangeArrowheads="1"/>
            </p:cNvSpPr>
            <p:nvPr/>
          </p:nvSpPr>
          <p:spPr bwMode="auto">
            <a:xfrm>
              <a:off x="4432" y="2208"/>
              <a:ext cx="5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sp>
          <p:nvSpPr>
            <p:cNvPr id="90286" name="Text Box 10"/>
            <p:cNvSpPr txBox="1">
              <a:spLocks noChangeArrowheads="1"/>
            </p:cNvSpPr>
            <p:nvPr/>
          </p:nvSpPr>
          <p:spPr bwMode="auto">
            <a:xfrm>
              <a:off x="1536" y="220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grpSp>
      <p:sp>
        <p:nvSpPr>
          <p:cNvPr id="90118" name="Text Box 11"/>
          <p:cNvSpPr txBox="1">
            <a:spLocks noChangeArrowheads="1"/>
          </p:cNvSpPr>
          <p:nvPr/>
        </p:nvSpPr>
        <p:spPr bwMode="auto">
          <a:xfrm>
            <a:off x="5619750" y="2265363"/>
            <a:ext cx="1363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rhizomatic</a:t>
            </a:r>
          </a:p>
          <a:p>
            <a:pPr algn="ctr" eaLnBrk="1" hangingPunct="1"/>
            <a:r>
              <a:rPr lang="en-US" sz="2000" i="1">
                <a:solidFill>
                  <a:schemeClr val="accent1"/>
                </a:solidFill>
                <a:latin typeface="Times New Roman" charset="0"/>
                <a:cs typeface="Times New Roman" charset="0"/>
              </a:rPr>
              <a:t>code</a:t>
            </a:r>
          </a:p>
        </p:txBody>
      </p:sp>
      <p:sp>
        <p:nvSpPr>
          <p:cNvPr id="90119" name="Text Box 12"/>
          <p:cNvSpPr txBox="1">
            <a:spLocks noChangeArrowheads="1"/>
          </p:cNvSpPr>
          <p:nvPr/>
        </p:nvSpPr>
        <p:spPr bwMode="auto">
          <a:xfrm>
            <a:off x="5694363" y="4252913"/>
            <a:ext cx="128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figurative</a:t>
            </a:r>
          </a:p>
          <a:p>
            <a:pPr algn="ctr" eaLnBrk="1" hangingPunct="1"/>
            <a:r>
              <a:rPr lang="en-US" sz="2000" i="1">
                <a:solidFill>
                  <a:schemeClr val="accent1"/>
                </a:solidFill>
                <a:latin typeface="Times New Roman" charset="0"/>
                <a:cs typeface="Times New Roman" charset="0"/>
              </a:rPr>
              <a:t>code</a:t>
            </a:r>
          </a:p>
        </p:txBody>
      </p:sp>
      <p:sp>
        <p:nvSpPr>
          <p:cNvPr id="90120" name="Text Box 13"/>
          <p:cNvSpPr txBox="1">
            <a:spLocks noChangeArrowheads="1"/>
          </p:cNvSpPr>
          <p:nvPr/>
        </p:nvSpPr>
        <p:spPr bwMode="auto">
          <a:xfrm>
            <a:off x="3503613" y="2265363"/>
            <a:ext cx="79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motif</a:t>
            </a:r>
          </a:p>
          <a:p>
            <a:pPr algn="ctr" eaLnBrk="1" hangingPunct="1"/>
            <a:r>
              <a:rPr lang="en-US" sz="2000" i="1">
                <a:solidFill>
                  <a:schemeClr val="accent1"/>
                </a:solidFill>
                <a:latin typeface="Times New Roman" charset="0"/>
                <a:cs typeface="Times New Roman" charset="0"/>
              </a:rPr>
              <a:t>code</a:t>
            </a:r>
          </a:p>
        </p:txBody>
      </p:sp>
      <p:sp>
        <p:nvSpPr>
          <p:cNvPr id="90121" name="Text Box 14"/>
          <p:cNvSpPr txBox="1">
            <a:spLocks noChangeArrowheads="1"/>
          </p:cNvSpPr>
          <p:nvPr/>
        </p:nvSpPr>
        <p:spPr bwMode="auto">
          <a:xfrm>
            <a:off x="3416300" y="4252913"/>
            <a:ext cx="1049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prosaic</a:t>
            </a:r>
          </a:p>
          <a:p>
            <a:pPr algn="ctr" eaLnBrk="1" hangingPunct="1"/>
            <a:r>
              <a:rPr lang="en-US" sz="2000" i="1">
                <a:solidFill>
                  <a:schemeClr val="accent1"/>
                </a:solidFill>
                <a:latin typeface="Times New Roman" charset="0"/>
                <a:cs typeface="Times New Roman" charset="0"/>
              </a:rPr>
              <a:t>code</a:t>
            </a:r>
          </a:p>
        </p:txBody>
      </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grpSp>
        <p:nvGrpSpPr>
          <p:cNvPr id="90123" name="Group 17"/>
          <p:cNvGrpSpPr>
            <a:grpSpLocks/>
          </p:cNvGrpSpPr>
          <p:nvPr/>
        </p:nvGrpSpPr>
        <p:grpSpPr bwMode="auto">
          <a:xfrm>
            <a:off x="3416300" y="2279650"/>
            <a:ext cx="3022600" cy="2525713"/>
            <a:chOff x="3622675" y="2222500"/>
            <a:chExt cx="3022600" cy="2525713"/>
          </a:xfrm>
        </p:grpSpPr>
        <p:sp>
          <p:nvSpPr>
            <p:cNvPr id="19" name="Oval 18"/>
            <p:cNvSpPr/>
            <p:nvPr/>
          </p:nvSpPr>
          <p:spPr>
            <a:xfrm flipH="1">
              <a:off x="6335713" y="26352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Oval 19"/>
            <p:cNvSpPr/>
            <p:nvPr/>
          </p:nvSpPr>
          <p:spPr>
            <a:xfrm flipH="1">
              <a:off x="6207125" y="26812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Oval 20"/>
            <p:cNvSpPr/>
            <p:nvPr/>
          </p:nvSpPr>
          <p:spPr>
            <a:xfrm flipH="1">
              <a:off x="6313488" y="27289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Oval 21"/>
            <p:cNvSpPr/>
            <p:nvPr/>
          </p:nvSpPr>
          <p:spPr>
            <a:xfrm flipH="1">
              <a:off x="6256338" y="26812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Oval 22"/>
            <p:cNvSpPr/>
            <p:nvPr/>
          </p:nvSpPr>
          <p:spPr>
            <a:xfrm flipH="1">
              <a:off x="6138863" y="27765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Oval 23"/>
            <p:cNvSpPr/>
            <p:nvPr/>
          </p:nvSpPr>
          <p:spPr>
            <a:xfrm flipH="1">
              <a:off x="6267450" y="28241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Oval 24"/>
            <p:cNvSpPr/>
            <p:nvPr/>
          </p:nvSpPr>
          <p:spPr>
            <a:xfrm flipH="1">
              <a:off x="6416675" y="311943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 name="Oval 26"/>
            <p:cNvSpPr/>
            <p:nvPr/>
          </p:nvSpPr>
          <p:spPr>
            <a:xfrm flipH="1">
              <a:off x="5019675" y="31988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 name="Oval 27"/>
            <p:cNvSpPr/>
            <p:nvPr/>
          </p:nvSpPr>
          <p:spPr>
            <a:xfrm flipH="1">
              <a:off x="4997450" y="38004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 name="Oval 28"/>
            <p:cNvSpPr/>
            <p:nvPr/>
          </p:nvSpPr>
          <p:spPr>
            <a:xfrm flipH="1">
              <a:off x="6221413" y="33178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 name="Oval 29"/>
            <p:cNvSpPr/>
            <p:nvPr/>
          </p:nvSpPr>
          <p:spPr>
            <a:xfrm flipH="1">
              <a:off x="6599238" y="29384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 name="Oval 30"/>
            <p:cNvSpPr/>
            <p:nvPr/>
          </p:nvSpPr>
          <p:spPr>
            <a:xfrm flipH="1">
              <a:off x="5957888" y="27400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Oval 31"/>
            <p:cNvSpPr/>
            <p:nvPr/>
          </p:nvSpPr>
          <p:spPr>
            <a:xfrm flipH="1">
              <a:off x="6164263" y="280670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Oval 32"/>
            <p:cNvSpPr/>
            <p:nvPr/>
          </p:nvSpPr>
          <p:spPr>
            <a:xfrm flipH="1">
              <a:off x="5934075" y="30480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Oval 33"/>
            <p:cNvSpPr/>
            <p:nvPr/>
          </p:nvSpPr>
          <p:spPr>
            <a:xfrm flipH="1">
              <a:off x="5767388" y="321310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flipH="1">
              <a:off x="3622675" y="45021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 name="Oval 35"/>
            <p:cNvSpPr/>
            <p:nvPr/>
          </p:nvSpPr>
          <p:spPr>
            <a:xfrm flipH="1">
              <a:off x="4362450" y="22225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Oval 36"/>
            <p:cNvSpPr/>
            <p:nvPr/>
          </p:nvSpPr>
          <p:spPr>
            <a:xfrm flipH="1">
              <a:off x="4548188" y="37052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Oval 37"/>
            <p:cNvSpPr/>
            <p:nvPr/>
          </p:nvSpPr>
          <p:spPr>
            <a:xfrm flipH="1">
              <a:off x="6249988" y="297656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Oval 38"/>
            <p:cNvSpPr/>
            <p:nvPr/>
          </p:nvSpPr>
          <p:spPr>
            <a:xfrm flipH="1">
              <a:off x="6272213" y="30718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Oval 39"/>
            <p:cNvSpPr/>
            <p:nvPr/>
          </p:nvSpPr>
          <p:spPr>
            <a:xfrm flipH="1">
              <a:off x="6103938" y="30718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Oval 40"/>
            <p:cNvSpPr/>
            <p:nvPr/>
          </p:nvSpPr>
          <p:spPr>
            <a:xfrm flipH="1">
              <a:off x="6203950" y="31654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Oval 41"/>
            <p:cNvSpPr/>
            <p:nvPr/>
          </p:nvSpPr>
          <p:spPr>
            <a:xfrm flipH="1">
              <a:off x="6183313" y="27876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Oval 42"/>
            <p:cNvSpPr/>
            <p:nvPr/>
          </p:nvSpPr>
          <p:spPr>
            <a:xfrm flipH="1">
              <a:off x="6161088" y="28813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Oval 43"/>
            <p:cNvSpPr/>
            <p:nvPr/>
          </p:nvSpPr>
          <p:spPr>
            <a:xfrm flipH="1">
              <a:off x="6332538" y="29765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Oval 44"/>
            <p:cNvSpPr/>
            <p:nvPr/>
          </p:nvSpPr>
          <p:spPr>
            <a:xfrm flipH="1">
              <a:off x="6118225" y="28432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Oval 45"/>
            <p:cNvSpPr/>
            <p:nvPr/>
          </p:nvSpPr>
          <p:spPr>
            <a:xfrm flipH="1">
              <a:off x="6248400" y="28908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Oval 46"/>
            <p:cNvSpPr/>
            <p:nvPr/>
          </p:nvSpPr>
          <p:spPr>
            <a:xfrm flipH="1">
              <a:off x="6164263" y="28543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 name="Oval 47"/>
            <p:cNvSpPr/>
            <p:nvPr/>
          </p:nvSpPr>
          <p:spPr>
            <a:xfrm flipH="1">
              <a:off x="6140450" y="2949575"/>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Oval 48"/>
            <p:cNvSpPr/>
            <p:nvPr/>
          </p:nvSpPr>
          <p:spPr>
            <a:xfrm flipH="1">
              <a:off x="6030913" y="27400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Oval 49"/>
            <p:cNvSpPr/>
            <p:nvPr/>
          </p:nvSpPr>
          <p:spPr>
            <a:xfrm flipH="1">
              <a:off x="6054725" y="28336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Oval 50"/>
            <p:cNvSpPr/>
            <p:nvPr/>
          </p:nvSpPr>
          <p:spPr>
            <a:xfrm flipH="1">
              <a:off x="5986463" y="29289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 name="Oval 51"/>
            <p:cNvSpPr/>
            <p:nvPr/>
          </p:nvSpPr>
          <p:spPr>
            <a:xfrm flipH="1">
              <a:off x="6115050" y="29765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Oval 52"/>
            <p:cNvSpPr/>
            <p:nvPr/>
          </p:nvSpPr>
          <p:spPr>
            <a:xfrm flipH="1">
              <a:off x="6030913" y="29400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4" name="Oval 53"/>
            <p:cNvSpPr/>
            <p:nvPr/>
          </p:nvSpPr>
          <p:spPr>
            <a:xfrm flipH="1">
              <a:off x="5975350" y="27876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 name="Oval 54"/>
            <p:cNvSpPr/>
            <p:nvPr/>
          </p:nvSpPr>
          <p:spPr>
            <a:xfrm flipH="1">
              <a:off x="5822950" y="27400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6" name="Oval 55"/>
            <p:cNvSpPr/>
            <p:nvPr/>
          </p:nvSpPr>
          <p:spPr>
            <a:xfrm flipH="1">
              <a:off x="5845175" y="28336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7" name="Oval 56"/>
            <p:cNvSpPr/>
            <p:nvPr/>
          </p:nvSpPr>
          <p:spPr>
            <a:xfrm flipH="1">
              <a:off x="5953125" y="28813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8" name="Oval 57"/>
            <p:cNvSpPr/>
            <p:nvPr/>
          </p:nvSpPr>
          <p:spPr>
            <a:xfrm flipH="1">
              <a:off x="5776913" y="29289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 name="Oval 58"/>
            <p:cNvSpPr/>
            <p:nvPr/>
          </p:nvSpPr>
          <p:spPr>
            <a:xfrm flipH="1">
              <a:off x="5907088" y="29765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 name="Oval 59"/>
            <p:cNvSpPr/>
            <p:nvPr/>
          </p:nvSpPr>
          <p:spPr>
            <a:xfrm flipH="1">
              <a:off x="5822950" y="29400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1" name="Oval 60"/>
            <p:cNvSpPr/>
            <p:nvPr/>
          </p:nvSpPr>
          <p:spPr>
            <a:xfrm flipH="1">
              <a:off x="5800725" y="30337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Oval 61"/>
            <p:cNvSpPr/>
            <p:nvPr/>
          </p:nvSpPr>
          <p:spPr>
            <a:xfrm flipH="1">
              <a:off x="5815013" y="26082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Oval 62"/>
            <p:cNvSpPr/>
            <p:nvPr/>
          </p:nvSpPr>
          <p:spPr>
            <a:xfrm flipH="1">
              <a:off x="5791200" y="29162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4" name="Oval 63"/>
            <p:cNvSpPr/>
            <p:nvPr/>
          </p:nvSpPr>
          <p:spPr>
            <a:xfrm flipH="1">
              <a:off x="5842000" y="27971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5" name="Oval 64"/>
            <p:cNvSpPr/>
            <p:nvPr/>
          </p:nvSpPr>
          <p:spPr>
            <a:xfrm flipH="1">
              <a:off x="5832475" y="26558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Oval 65"/>
            <p:cNvSpPr/>
            <p:nvPr/>
          </p:nvSpPr>
          <p:spPr>
            <a:xfrm flipH="1">
              <a:off x="5680075" y="26082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Oval 66"/>
            <p:cNvSpPr/>
            <p:nvPr/>
          </p:nvSpPr>
          <p:spPr>
            <a:xfrm flipH="1">
              <a:off x="5702300" y="27019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Oval 67"/>
            <p:cNvSpPr/>
            <p:nvPr/>
          </p:nvSpPr>
          <p:spPr>
            <a:xfrm flipH="1">
              <a:off x="5810250" y="27495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Oval 68"/>
            <p:cNvSpPr/>
            <p:nvPr/>
          </p:nvSpPr>
          <p:spPr>
            <a:xfrm flipH="1">
              <a:off x="5634038" y="27971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Oval 69"/>
            <p:cNvSpPr/>
            <p:nvPr/>
          </p:nvSpPr>
          <p:spPr>
            <a:xfrm flipH="1">
              <a:off x="5764213" y="284480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1" name="Oval 70"/>
            <p:cNvSpPr/>
            <p:nvPr/>
          </p:nvSpPr>
          <p:spPr>
            <a:xfrm flipH="1">
              <a:off x="5680075" y="28082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2" name="Oval 71"/>
            <p:cNvSpPr/>
            <p:nvPr/>
          </p:nvSpPr>
          <p:spPr>
            <a:xfrm flipH="1">
              <a:off x="5657850" y="29019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3" name="Oval 72"/>
            <p:cNvSpPr/>
            <p:nvPr/>
          </p:nvSpPr>
          <p:spPr>
            <a:xfrm flipH="1">
              <a:off x="5784850" y="31527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 name="Oval 73"/>
            <p:cNvSpPr/>
            <p:nvPr/>
          </p:nvSpPr>
          <p:spPr>
            <a:xfrm flipH="1">
              <a:off x="5762625" y="32956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Oval 74"/>
            <p:cNvSpPr/>
            <p:nvPr/>
          </p:nvSpPr>
          <p:spPr>
            <a:xfrm flipH="1">
              <a:off x="5945188" y="30908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6" name="Oval 75"/>
            <p:cNvSpPr/>
            <p:nvPr/>
          </p:nvSpPr>
          <p:spPr>
            <a:xfrm flipH="1">
              <a:off x="5594350" y="31289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7" name="Oval 76"/>
            <p:cNvSpPr/>
            <p:nvPr/>
          </p:nvSpPr>
          <p:spPr>
            <a:xfrm flipH="1">
              <a:off x="5618163" y="32242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Oval 77"/>
            <p:cNvSpPr/>
            <p:nvPr/>
          </p:nvSpPr>
          <p:spPr>
            <a:xfrm flipH="1">
              <a:off x="5678488" y="31289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Oval 78"/>
            <p:cNvSpPr/>
            <p:nvPr/>
          </p:nvSpPr>
          <p:spPr>
            <a:xfrm flipH="1">
              <a:off x="5592763" y="30432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 name="Oval 79"/>
            <p:cNvSpPr/>
            <p:nvPr/>
          </p:nvSpPr>
          <p:spPr>
            <a:xfrm flipH="1">
              <a:off x="6069013" y="31527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Oval 80"/>
            <p:cNvSpPr/>
            <p:nvPr/>
          </p:nvSpPr>
          <p:spPr>
            <a:xfrm flipH="1">
              <a:off x="6046788" y="32956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2" name="Oval 81"/>
            <p:cNvSpPr/>
            <p:nvPr/>
          </p:nvSpPr>
          <p:spPr>
            <a:xfrm flipH="1">
              <a:off x="6229350" y="30908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Oval 82"/>
            <p:cNvSpPr/>
            <p:nvPr/>
          </p:nvSpPr>
          <p:spPr>
            <a:xfrm flipH="1">
              <a:off x="5878513" y="31289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Oval 83"/>
            <p:cNvSpPr/>
            <p:nvPr/>
          </p:nvSpPr>
          <p:spPr>
            <a:xfrm flipH="1">
              <a:off x="5902325" y="32242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5" name="Oval 84"/>
            <p:cNvSpPr/>
            <p:nvPr/>
          </p:nvSpPr>
          <p:spPr>
            <a:xfrm flipH="1">
              <a:off x="5962650" y="31289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6" name="Oval 85"/>
            <p:cNvSpPr/>
            <p:nvPr/>
          </p:nvSpPr>
          <p:spPr>
            <a:xfrm flipH="1">
              <a:off x="5876925" y="30432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7" name="Oval 86"/>
            <p:cNvSpPr/>
            <p:nvPr/>
          </p:nvSpPr>
          <p:spPr>
            <a:xfrm flipH="1">
              <a:off x="5653088" y="3267075"/>
              <a:ext cx="44450"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8" name="Oval 87"/>
            <p:cNvSpPr/>
            <p:nvPr/>
          </p:nvSpPr>
          <p:spPr>
            <a:xfrm flipH="1">
              <a:off x="5629275" y="34083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9" name="Oval 88"/>
            <p:cNvSpPr/>
            <p:nvPr/>
          </p:nvSpPr>
          <p:spPr>
            <a:xfrm flipH="1">
              <a:off x="5811838" y="32051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0" name="Oval 89"/>
            <p:cNvSpPr/>
            <p:nvPr/>
          </p:nvSpPr>
          <p:spPr>
            <a:xfrm flipH="1">
              <a:off x="5773738" y="29924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1" name="Oval 90"/>
            <p:cNvSpPr/>
            <p:nvPr/>
          </p:nvSpPr>
          <p:spPr>
            <a:xfrm flipH="1">
              <a:off x="6226175" y="25415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2" name="Oval 91"/>
            <p:cNvSpPr/>
            <p:nvPr/>
          </p:nvSpPr>
          <p:spPr>
            <a:xfrm flipH="1">
              <a:off x="5545138" y="32432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3" name="Oval 92"/>
            <p:cNvSpPr/>
            <p:nvPr/>
          </p:nvSpPr>
          <p:spPr>
            <a:xfrm flipH="1">
              <a:off x="5043488" y="33988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4" name="Oval 93"/>
            <p:cNvSpPr/>
            <p:nvPr/>
          </p:nvSpPr>
          <p:spPr>
            <a:xfrm flipH="1">
              <a:off x="5203825" y="2963863"/>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5" name="Oval 94"/>
            <p:cNvSpPr/>
            <p:nvPr/>
          </p:nvSpPr>
          <p:spPr>
            <a:xfrm flipH="1">
              <a:off x="5548313" y="30575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6" name="Oval 95"/>
            <p:cNvSpPr/>
            <p:nvPr/>
          </p:nvSpPr>
          <p:spPr>
            <a:xfrm flipH="1">
              <a:off x="5526088" y="320040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7" name="Oval 96"/>
            <p:cNvSpPr/>
            <p:nvPr/>
          </p:nvSpPr>
          <p:spPr>
            <a:xfrm flipH="1">
              <a:off x="5708650" y="29956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 name="Oval 97"/>
            <p:cNvSpPr/>
            <p:nvPr/>
          </p:nvSpPr>
          <p:spPr>
            <a:xfrm flipH="1">
              <a:off x="5357813" y="30337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9" name="Oval 98"/>
            <p:cNvSpPr/>
            <p:nvPr/>
          </p:nvSpPr>
          <p:spPr>
            <a:xfrm flipH="1">
              <a:off x="5380038" y="31289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0" name="Oval 99"/>
            <p:cNvSpPr/>
            <p:nvPr/>
          </p:nvSpPr>
          <p:spPr>
            <a:xfrm flipH="1">
              <a:off x="5441950" y="30337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1" name="Oval 100"/>
            <p:cNvSpPr/>
            <p:nvPr/>
          </p:nvSpPr>
          <p:spPr>
            <a:xfrm flipH="1">
              <a:off x="5461000" y="2867025"/>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 name="Oval 101"/>
            <p:cNvSpPr/>
            <p:nvPr/>
          </p:nvSpPr>
          <p:spPr>
            <a:xfrm flipH="1">
              <a:off x="6021388" y="267335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3" name="Oval 102"/>
            <p:cNvSpPr/>
            <p:nvPr/>
          </p:nvSpPr>
          <p:spPr>
            <a:xfrm flipH="1">
              <a:off x="6040438" y="27320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4" name="Oval 103"/>
            <p:cNvSpPr/>
            <p:nvPr/>
          </p:nvSpPr>
          <p:spPr>
            <a:xfrm flipH="1">
              <a:off x="6030913" y="25892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 name="Oval 104"/>
            <p:cNvSpPr/>
            <p:nvPr/>
          </p:nvSpPr>
          <p:spPr>
            <a:xfrm flipH="1">
              <a:off x="5900738" y="26368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Oval 105"/>
            <p:cNvSpPr/>
            <p:nvPr/>
          </p:nvSpPr>
          <p:spPr>
            <a:xfrm flipH="1">
              <a:off x="6007100" y="26844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7" name="Oval 106"/>
            <p:cNvSpPr/>
            <p:nvPr/>
          </p:nvSpPr>
          <p:spPr>
            <a:xfrm flipH="1">
              <a:off x="5832475" y="27320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8" name="Oval 107"/>
            <p:cNvSpPr/>
            <p:nvPr/>
          </p:nvSpPr>
          <p:spPr>
            <a:xfrm flipH="1">
              <a:off x="5878513" y="27416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9" name="Oval 108"/>
            <p:cNvSpPr/>
            <p:nvPr/>
          </p:nvSpPr>
          <p:spPr>
            <a:xfrm flipH="1">
              <a:off x="5670550" y="28924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0" name="Oval 109"/>
            <p:cNvSpPr/>
            <p:nvPr/>
          </p:nvSpPr>
          <p:spPr>
            <a:xfrm flipH="1">
              <a:off x="5689600" y="29495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1" name="Oval 110"/>
            <p:cNvSpPr/>
            <p:nvPr/>
          </p:nvSpPr>
          <p:spPr>
            <a:xfrm flipH="1">
              <a:off x="5680075" y="28082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2" name="Oval 111"/>
            <p:cNvSpPr/>
            <p:nvPr/>
          </p:nvSpPr>
          <p:spPr>
            <a:xfrm flipH="1">
              <a:off x="5549900" y="28543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3" name="Oval 112"/>
            <p:cNvSpPr/>
            <p:nvPr/>
          </p:nvSpPr>
          <p:spPr>
            <a:xfrm flipH="1">
              <a:off x="5657850" y="29019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4" name="Oval 113"/>
            <p:cNvSpPr/>
            <p:nvPr/>
          </p:nvSpPr>
          <p:spPr>
            <a:xfrm flipH="1">
              <a:off x="5481638" y="29495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5" name="Oval 114"/>
            <p:cNvSpPr/>
            <p:nvPr/>
          </p:nvSpPr>
          <p:spPr>
            <a:xfrm flipH="1">
              <a:off x="5527675" y="29606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6" name="Oval 115"/>
            <p:cNvSpPr/>
            <p:nvPr/>
          </p:nvSpPr>
          <p:spPr>
            <a:xfrm flipH="1">
              <a:off x="6019800" y="30067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7" name="Oval 116"/>
            <p:cNvSpPr/>
            <p:nvPr/>
          </p:nvSpPr>
          <p:spPr>
            <a:xfrm flipH="1">
              <a:off x="6040438" y="30638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8" name="Oval 117"/>
            <p:cNvSpPr/>
            <p:nvPr/>
          </p:nvSpPr>
          <p:spPr>
            <a:xfrm flipH="1">
              <a:off x="6029325" y="29225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9" name="Oval 118"/>
            <p:cNvSpPr/>
            <p:nvPr/>
          </p:nvSpPr>
          <p:spPr>
            <a:xfrm flipH="1">
              <a:off x="5900738" y="2970213"/>
              <a:ext cx="46037"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0" name="Oval 119"/>
            <p:cNvSpPr/>
            <p:nvPr/>
          </p:nvSpPr>
          <p:spPr>
            <a:xfrm flipH="1">
              <a:off x="6007100" y="30162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1" name="Oval 120"/>
            <p:cNvSpPr/>
            <p:nvPr/>
          </p:nvSpPr>
          <p:spPr>
            <a:xfrm flipH="1">
              <a:off x="5832475" y="3063875"/>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2" name="Oval 121"/>
            <p:cNvSpPr/>
            <p:nvPr/>
          </p:nvSpPr>
          <p:spPr>
            <a:xfrm flipH="1">
              <a:off x="5876925" y="30749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3" name="Oval 122"/>
            <p:cNvSpPr/>
            <p:nvPr/>
          </p:nvSpPr>
          <p:spPr>
            <a:xfrm flipH="1">
              <a:off x="4105275" y="28781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4" name="Oval 123"/>
            <p:cNvSpPr/>
            <p:nvPr/>
          </p:nvSpPr>
          <p:spPr>
            <a:xfrm flipH="1">
              <a:off x="4760913" y="47005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5" name="Oval 124"/>
            <p:cNvSpPr/>
            <p:nvPr/>
          </p:nvSpPr>
          <p:spPr>
            <a:xfrm flipH="1">
              <a:off x="4395788" y="4200525"/>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6" name="Oval 125"/>
            <p:cNvSpPr/>
            <p:nvPr/>
          </p:nvSpPr>
          <p:spPr>
            <a:xfrm flipH="1">
              <a:off x="5764213" y="30448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7" name="Oval 126"/>
            <p:cNvSpPr/>
            <p:nvPr/>
          </p:nvSpPr>
          <p:spPr>
            <a:xfrm flipH="1">
              <a:off x="5751513" y="305435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8" name="Oval 127"/>
            <p:cNvSpPr/>
            <p:nvPr/>
          </p:nvSpPr>
          <p:spPr>
            <a:xfrm flipH="1">
              <a:off x="5575300" y="31019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9" name="Oval 128"/>
            <p:cNvSpPr/>
            <p:nvPr/>
          </p:nvSpPr>
          <p:spPr>
            <a:xfrm flipH="1">
              <a:off x="5705475" y="31496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0" name="Oval 129"/>
            <p:cNvSpPr/>
            <p:nvPr/>
          </p:nvSpPr>
          <p:spPr>
            <a:xfrm flipH="1">
              <a:off x="5621338" y="3113088"/>
              <a:ext cx="46037"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1" name="Oval 130"/>
            <p:cNvSpPr/>
            <p:nvPr/>
          </p:nvSpPr>
          <p:spPr>
            <a:xfrm flipH="1">
              <a:off x="6454775" y="24955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2" name="Oval 131"/>
            <p:cNvSpPr/>
            <p:nvPr/>
          </p:nvSpPr>
          <p:spPr>
            <a:xfrm flipH="1">
              <a:off x="6400800" y="28257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3" name="Oval 132"/>
            <p:cNvSpPr/>
            <p:nvPr/>
          </p:nvSpPr>
          <p:spPr>
            <a:xfrm flipH="1">
              <a:off x="6423025" y="29210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4" name="Oval 133"/>
            <p:cNvSpPr/>
            <p:nvPr/>
          </p:nvSpPr>
          <p:spPr>
            <a:xfrm flipH="1">
              <a:off x="6354763" y="30146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Oval 134"/>
            <p:cNvSpPr/>
            <p:nvPr/>
          </p:nvSpPr>
          <p:spPr>
            <a:xfrm flipH="1">
              <a:off x="6483350" y="30622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6" name="Oval 135"/>
            <p:cNvSpPr/>
            <p:nvPr/>
          </p:nvSpPr>
          <p:spPr>
            <a:xfrm flipH="1">
              <a:off x="6400800" y="3025775"/>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7" name="Oval 136"/>
            <p:cNvSpPr/>
            <p:nvPr/>
          </p:nvSpPr>
          <p:spPr>
            <a:xfrm flipH="1">
              <a:off x="6419850" y="28829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8" name="Oval 137"/>
            <p:cNvSpPr/>
            <p:nvPr/>
          </p:nvSpPr>
          <p:spPr>
            <a:xfrm flipH="1">
              <a:off x="6386513" y="28352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9" name="Oval 138"/>
            <p:cNvSpPr/>
            <p:nvPr/>
          </p:nvSpPr>
          <p:spPr>
            <a:xfrm flipH="1">
              <a:off x="6340475" y="29305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0" name="Oval 139"/>
            <p:cNvSpPr/>
            <p:nvPr/>
          </p:nvSpPr>
          <p:spPr>
            <a:xfrm flipH="1">
              <a:off x="6257925" y="28940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1" name="Oval 140"/>
            <p:cNvSpPr/>
            <p:nvPr/>
          </p:nvSpPr>
          <p:spPr>
            <a:xfrm flipH="1">
              <a:off x="6234113" y="29876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2" name="Oval 141"/>
            <p:cNvSpPr/>
            <p:nvPr/>
          </p:nvSpPr>
          <p:spPr>
            <a:xfrm flipH="1">
              <a:off x="6410325" y="28178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3" name="Oval 142"/>
            <p:cNvSpPr/>
            <p:nvPr/>
          </p:nvSpPr>
          <p:spPr>
            <a:xfrm flipH="1">
              <a:off x="6456363" y="28273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4" name="Oval 143"/>
            <p:cNvSpPr/>
            <p:nvPr/>
          </p:nvSpPr>
          <p:spPr>
            <a:xfrm flipH="1">
              <a:off x="6248400" y="29781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5" name="Oval 144"/>
            <p:cNvSpPr/>
            <p:nvPr/>
          </p:nvSpPr>
          <p:spPr>
            <a:xfrm flipH="1">
              <a:off x="6267450" y="30353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6" name="Oval 145"/>
            <p:cNvSpPr/>
            <p:nvPr/>
          </p:nvSpPr>
          <p:spPr>
            <a:xfrm flipH="1">
              <a:off x="6257925" y="28940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7" name="Oval 146"/>
            <p:cNvSpPr/>
            <p:nvPr/>
          </p:nvSpPr>
          <p:spPr>
            <a:xfrm flipH="1">
              <a:off x="6234113" y="29876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8" name="Oval 147"/>
            <p:cNvSpPr/>
            <p:nvPr/>
          </p:nvSpPr>
          <p:spPr>
            <a:xfrm flipH="1">
              <a:off x="6477000" y="30559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9" name="Oval 148"/>
            <p:cNvSpPr/>
            <p:nvPr/>
          </p:nvSpPr>
          <p:spPr>
            <a:xfrm flipH="1">
              <a:off x="5897563" y="30622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0" name="Oval 149"/>
            <p:cNvSpPr/>
            <p:nvPr/>
          </p:nvSpPr>
          <p:spPr>
            <a:xfrm flipH="1">
              <a:off x="5878513" y="32146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1" name="Oval 150"/>
            <p:cNvSpPr/>
            <p:nvPr/>
          </p:nvSpPr>
          <p:spPr>
            <a:xfrm flipH="1">
              <a:off x="5902325" y="33083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2" name="Oval 151"/>
            <p:cNvSpPr/>
            <p:nvPr/>
          </p:nvSpPr>
          <p:spPr>
            <a:xfrm flipH="1">
              <a:off x="5962650" y="32146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 name="Oval 152"/>
            <p:cNvSpPr/>
            <p:nvPr/>
          </p:nvSpPr>
          <p:spPr>
            <a:xfrm flipH="1">
              <a:off x="6029325" y="30638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4" name="Oval 153"/>
            <p:cNvSpPr/>
            <p:nvPr/>
          </p:nvSpPr>
          <p:spPr>
            <a:xfrm flipH="1">
              <a:off x="6053138" y="31575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5" name="Oval 154"/>
            <p:cNvSpPr/>
            <p:nvPr/>
          </p:nvSpPr>
          <p:spPr>
            <a:xfrm flipH="1">
              <a:off x="5984875" y="325278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6" name="Oval 155"/>
            <p:cNvSpPr/>
            <p:nvPr/>
          </p:nvSpPr>
          <p:spPr>
            <a:xfrm flipH="1">
              <a:off x="6113463" y="33004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7" name="Oval 156"/>
            <p:cNvSpPr/>
            <p:nvPr/>
          </p:nvSpPr>
          <p:spPr>
            <a:xfrm flipH="1">
              <a:off x="6029325" y="326390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8" name="Oval 157"/>
            <p:cNvSpPr/>
            <p:nvPr/>
          </p:nvSpPr>
          <p:spPr>
            <a:xfrm flipH="1">
              <a:off x="6049963" y="31210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9" name="Oval 158"/>
            <p:cNvSpPr/>
            <p:nvPr/>
          </p:nvSpPr>
          <p:spPr>
            <a:xfrm flipH="1">
              <a:off x="6016625" y="30734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0" name="Oval 159"/>
            <p:cNvSpPr/>
            <p:nvPr/>
          </p:nvSpPr>
          <p:spPr>
            <a:xfrm flipH="1">
              <a:off x="5970588" y="316865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1" name="Oval 160"/>
            <p:cNvSpPr/>
            <p:nvPr/>
          </p:nvSpPr>
          <p:spPr>
            <a:xfrm flipH="1">
              <a:off x="5886450" y="31305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2" name="Oval 161"/>
            <p:cNvSpPr/>
            <p:nvPr/>
          </p:nvSpPr>
          <p:spPr>
            <a:xfrm flipH="1">
              <a:off x="6038850" y="30559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3" name="Oval 162"/>
            <p:cNvSpPr/>
            <p:nvPr/>
          </p:nvSpPr>
          <p:spPr>
            <a:xfrm flipH="1">
              <a:off x="6084888" y="30654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 name="Oval 163"/>
            <p:cNvSpPr/>
            <p:nvPr/>
          </p:nvSpPr>
          <p:spPr>
            <a:xfrm flipH="1">
              <a:off x="5897563" y="32734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5" name="Oval 164"/>
            <p:cNvSpPr/>
            <p:nvPr/>
          </p:nvSpPr>
          <p:spPr>
            <a:xfrm flipH="1">
              <a:off x="5886450" y="31305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6" name="Oval 165"/>
            <p:cNvSpPr/>
            <p:nvPr/>
          </p:nvSpPr>
          <p:spPr>
            <a:xfrm flipH="1">
              <a:off x="6107113" y="32924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7" name="Oval 166"/>
            <p:cNvSpPr/>
            <p:nvPr/>
          </p:nvSpPr>
          <p:spPr>
            <a:xfrm flipH="1">
              <a:off x="5332413" y="34893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8" name="Oval 167"/>
            <p:cNvSpPr/>
            <p:nvPr/>
          </p:nvSpPr>
          <p:spPr>
            <a:xfrm flipH="1">
              <a:off x="5607050" y="30670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9" name="Oval 168"/>
            <p:cNvSpPr/>
            <p:nvPr/>
          </p:nvSpPr>
          <p:spPr>
            <a:xfrm flipH="1">
              <a:off x="5375275" y="33115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0" name="Oval 169"/>
            <p:cNvSpPr/>
            <p:nvPr/>
          </p:nvSpPr>
          <p:spPr>
            <a:xfrm rot="5400000" flipH="1">
              <a:off x="5753894" y="3998119"/>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1" name="Oval 170"/>
            <p:cNvSpPr/>
            <p:nvPr/>
          </p:nvSpPr>
          <p:spPr>
            <a:xfrm rot="5400000" flipH="1">
              <a:off x="5530851" y="3706812"/>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2" name="Oval 171"/>
            <p:cNvSpPr/>
            <p:nvPr/>
          </p:nvSpPr>
          <p:spPr>
            <a:xfrm rot="5400000" flipH="1">
              <a:off x="5504657" y="3698081"/>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3" name="Oval 172"/>
            <p:cNvSpPr/>
            <p:nvPr/>
          </p:nvSpPr>
          <p:spPr>
            <a:xfrm rot="5400000" flipH="1">
              <a:off x="5530057" y="3790156"/>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 name="Oval 173"/>
            <p:cNvSpPr/>
            <p:nvPr/>
          </p:nvSpPr>
          <p:spPr>
            <a:xfrm rot="5400000" flipH="1">
              <a:off x="5591176" y="3697287"/>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5" name="Oval 174"/>
            <p:cNvSpPr/>
            <p:nvPr/>
          </p:nvSpPr>
          <p:spPr>
            <a:xfrm rot="5400000" flipH="1">
              <a:off x="5611813" y="3735387"/>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6" name="Oval 175"/>
            <p:cNvSpPr/>
            <p:nvPr/>
          </p:nvSpPr>
          <p:spPr>
            <a:xfrm rot="5400000" flipH="1">
              <a:off x="5739607" y="3783806"/>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 name="Oval 176"/>
            <p:cNvSpPr/>
            <p:nvPr/>
          </p:nvSpPr>
          <p:spPr>
            <a:xfrm rot="5400000" flipH="1">
              <a:off x="5762625" y="36512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8" name="Oval 177"/>
            <p:cNvSpPr/>
            <p:nvPr/>
          </p:nvSpPr>
          <p:spPr>
            <a:xfrm rot="5400000" flipH="1">
              <a:off x="5732463" y="3775075"/>
              <a:ext cx="47625"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9" name="Oval 178"/>
            <p:cNvSpPr/>
            <p:nvPr/>
          </p:nvSpPr>
          <p:spPr>
            <a:xfrm flipH="1">
              <a:off x="4514850" y="23749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900584527"/>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Semantic codes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91139"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83E0EF63-1170-5747-91CE-F1745BB7A620}" type="slidenum">
              <a:rPr lang="en-US" sz="1400">
                <a:solidFill>
                  <a:srgbClr val="09213B"/>
                </a:solidFill>
                <a:latin typeface="Times New Roman" charset="0"/>
              </a:rPr>
              <a:pPr eaLnBrk="1" hangingPunct="1"/>
              <a:t>25</a:t>
            </a:fld>
            <a:endParaRPr lang="en-US" sz="1400">
              <a:solidFill>
                <a:srgbClr val="09213B"/>
              </a:solidFill>
              <a:latin typeface="Times New Roman" charset="0"/>
            </a:endParaRPr>
          </a:p>
        </p:txBody>
      </p:sp>
      <p:grpSp>
        <p:nvGrpSpPr>
          <p:cNvPr id="91140" name="Group 3"/>
          <p:cNvGrpSpPr>
            <a:grpSpLocks/>
          </p:cNvGrpSpPr>
          <p:nvPr/>
        </p:nvGrpSpPr>
        <p:grpSpPr bwMode="auto">
          <a:xfrm>
            <a:off x="5121275" y="1485900"/>
            <a:ext cx="660400" cy="4419600"/>
            <a:chOff x="3264" y="912"/>
            <a:chExt cx="416" cy="2784"/>
          </a:xfrm>
        </p:grpSpPr>
        <p:sp>
          <p:nvSpPr>
            <p:cNvPr id="91309"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1310" name="Text Box 5"/>
            <p:cNvSpPr txBox="1">
              <a:spLocks noChangeArrowheads="1"/>
            </p:cNvSpPr>
            <p:nvPr/>
          </p:nvSpPr>
          <p:spPr bwMode="auto">
            <a:xfrm>
              <a:off x="3273" y="912"/>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sp>
          <p:nvSpPr>
            <p:cNvPr id="91311" name="Text Box 6"/>
            <p:cNvSpPr txBox="1">
              <a:spLocks noChangeArrowheads="1"/>
            </p:cNvSpPr>
            <p:nvPr/>
          </p:nvSpPr>
          <p:spPr bwMode="auto">
            <a:xfrm>
              <a:off x="3264" y="3374"/>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grpSp>
      <p:grpSp>
        <p:nvGrpSpPr>
          <p:cNvPr id="91141" name="Group 7"/>
          <p:cNvGrpSpPr>
            <a:grpSpLocks/>
          </p:cNvGrpSpPr>
          <p:nvPr/>
        </p:nvGrpSpPr>
        <p:grpSpPr bwMode="auto">
          <a:xfrm>
            <a:off x="2847975" y="3543300"/>
            <a:ext cx="4495800" cy="400050"/>
            <a:chOff x="1536" y="2208"/>
            <a:chExt cx="3429" cy="252"/>
          </a:xfrm>
        </p:grpSpPr>
        <p:sp>
          <p:nvSpPr>
            <p:cNvPr id="91306"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1307" name="Text Box 9"/>
            <p:cNvSpPr txBox="1">
              <a:spLocks noChangeArrowheads="1"/>
            </p:cNvSpPr>
            <p:nvPr/>
          </p:nvSpPr>
          <p:spPr bwMode="auto">
            <a:xfrm>
              <a:off x="4432" y="2208"/>
              <a:ext cx="5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sp>
          <p:nvSpPr>
            <p:cNvPr id="91308" name="Text Box 10"/>
            <p:cNvSpPr txBox="1">
              <a:spLocks noChangeArrowheads="1"/>
            </p:cNvSpPr>
            <p:nvPr/>
          </p:nvSpPr>
          <p:spPr bwMode="auto">
            <a:xfrm>
              <a:off x="1536" y="220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grpSp>
      <p:sp>
        <p:nvSpPr>
          <p:cNvPr id="91142" name="Text Box 11"/>
          <p:cNvSpPr txBox="1">
            <a:spLocks noChangeArrowheads="1"/>
          </p:cNvSpPr>
          <p:nvPr/>
        </p:nvSpPr>
        <p:spPr bwMode="auto">
          <a:xfrm>
            <a:off x="5619750" y="2265363"/>
            <a:ext cx="1363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rhizomatic</a:t>
            </a:r>
          </a:p>
          <a:p>
            <a:pPr algn="ctr" eaLnBrk="1" hangingPunct="1"/>
            <a:r>
              <a:rPr lang="en-US" sz="2000" i="1">
                <a:solidFill>
                  <a:schemeClr val="accent1"/>
                </a:solidFill>
                <a:latin typeface="Times New Roman" charset="0"/>
                <a:cs typeface="Times New Roman" charset="0"/>
              </a:rPr>
              <a:t>code</a:t>
            </a:r>
          </a:p>
        </p:txBody>
      </p:sp>
      <p:sp>
        <p:nvSpPr>
          <p:cNvPr id="91143" name="Text Box 12"/>
          <p:cNvSpPr txBox="1">
            <a:spLocks noChangeArrowheads="1"/>
          </p:cNvSpPr>
          <p:nvPr/>
        </p:nvSpPr>
        <p:spPr bwMode="auto">
          <a:xfrm>
            <a:off x="5694363" y="4252913"/>
            <a:ext cx="128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figurative</a:t>
            </a:r>
          </a:p>
          <a:p>
            <a:pPr algn="ctr" eaLnBrk="1" hangingPunct="1"/>
            <a:r>
              <a:rPr lang="en-US" sz="2000" i="1">
                <a:solidFill>
                  <a:schemeClr val="accent1"/>
                </a:solidFill>
                <a:latin typeface="Times New Roman" charset="0"/>
                <a:cs typeface="Times New Roman" charset="0"/>
              </a:rPr>
              <a:t>code</a:t>
            </a:r>
          </a:p>
        </p:txBody>
      </p:sp>
      <p:sp>
        <p:nvSpPr>
          <p:cNvPr id="91144" name="Text Box 13"/>
          <p:cNvSpPr txBox="1">
            <a:spLocks noChangeArrowheads="1"/>
          </p:cNvSpPr>
          <p:nvPr/>
        </p:nvSpPr>
        <p:spPr bwMode="auto">
          <a:xfrm>
            <a:off x="3503613" y="2265363"/>
            <a:ext cx="79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motif</a:t>
            </a:r>
          </a:p>
          <a:p>
            <a:pPr algn="ctr" eaLnBrk="1" hangingPunct="1"/>
            <a:r>
              <a:rPr lang="en-US" sz="2000" i="1">
                <a:solidFill>
                  <a:schemeClr val="accent1"/>
                </a:solidFill>
                <a:latin typeface="Times New Roman" charset="0"/>
                <a:cs typeface="Times New Roman" charset="0"/>
              </a:rPr>
              <a:t>code</a:t>
            </a:r>
          </a:p>
        </p:txBody>
      </p:sp>
      <p:sp>
        <p:nvSpPr>
          <p:cNvPr id="91145" name="Text Box 14"/>
          <p:cNvSpPr txBox="1">
            <a:spLocks noChangeArrowheads="1"/>
          </p:cNvSpPr>
          <p:nvPr/>
        </p:nvSpPr>
        <p:spPr bwMode="auto">
          <a:xfrm>
            <a:off x="3416300" y="4252913"/>
            <a:ext cx="1049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prosaic</a:t>
            </a:r>
          </a:p>
          <a:p>
            <a:pPr algn="ctr" eaLnBrk="1" hangingPunct="1"/>
            <a:r>
              <a:rPr lang="en-US" sz="2000" i="1">
                <a:solidFill>
                  <a:schemeClr val="accent1"/>
                </a:solidFill>
                <a:latin typeface="Times New Roman" charset="0"/>
                <a:cs typeface="Times New Roman" charset="0"/>
              </a:rPr>
              <a:t>code</a:t>
            </a:r>
          </a:p>
        </p:txBody>
      </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grpSp>
        <p:nvGrpSpPr>
          <p:cNvPr id="91147" name="Group 339"/>
          <p:cNvGrpSpPr>
            <a:grpSpLocks/>
          </p:cNvGrpSpPr>
          <p:nvPr/>
        </p:nvGrpSpPr>
        <p:grpSpPr bwMode="auto">
          <a:xfrm>
            <a:off x="3622675" y="2630488"/>
            <a:ext cx="2306638" cy="1844675"/>
            <a:chOff x="3622675" y="2630994"/>
            <a:chExt cx="2306425" cy="1844169"/>
          </a:xfrm>
        </p:grpSpPr>
        <p:sp>
          <p:nvSpPr>
            <p:cNvPr id="181" name="Oval 180"/>
            <p:cNvSpPr/>
            <p:nvPr/>
          </p:nvSpPr>
          <p:spPr>
            <a:xfrm flipV="1">
              <a:off x="3886176" y="4289476"/>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2" name="Oval 181"/>
            <p:cNvSpPr/>
            <p:nvPr/>
          </p:nvSpPr>
          <p:spPr>
            <a:xfrm flipV="1">
              <a:off x="4014752" y="424186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3" name="Oval 182"/>
            <p:cNvSpPr/>
            <p:nvPr/>
          </p:nvSpPr>
          <p:spPr>
            <a:xfrm flipV="1">
              <a:off x="3908399" y="419425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4" name="Oval 183"/>
            <p:cNvSpPr/>
            <p:nvPr/>
          </p:nvSpPr>
          <p:spPr>
            <a:xfrm flipV="1">
              <a:off x="3965543" y="424186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5" name="Oval 184"/>
            <p:cNvSpPr/>
            <p:nvPr/>
          </p:nvSpPr>
          <p:spPr>
            <a:xfrm flipV="1">
              <a:off x="4084595" y="4146640"/>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6" name="Oval 185"/>
            <p:cNvSpPr/>
            <p:nvPr/>
          </p:nvSpPr>
          <p:spPr>
            <a:xfrm flipV="1">
              <a:off x="3954432" y="409902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7" name="Oval 186"/>
            <p:cNvSpPr/>
            <p:nvPr/>
          </p:nvSpPr>
          <p:spPr>
            <a:xfrm flipV="1">
              <a:off x="3805221" y="3976825"/>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8" name="Oval 187"/>
            <p:cNvSpPr/>
            <p:nvPr/>
          </p:nvSpPr>
          <p:spPr>
            <a:xfrm flipV="1">
              <a:off x="5202092" y="372448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9" name="Oval 188"/>
            <p:cNvSpPr/>
            <p:nvPr/>
          </p:nvSpPr>
          <p:spPr>
            <a:xfrm flipV="1">
              <a:off x="5224315" y="312298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0" name="Oval 189"/>
            <p:cNvSpPr/>
            <p:nvPr/>
          </p:nvSpPr>
          <p:spPr>
            <a:xfrm flipV="1">
              <a:off x="3981417" y="358640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Oval 190"/>
            <p:cNvSpPr/>
            <p:nvPr/>
          </p:nvSpPr>
          <p:spPr>
            <a:xfrm flipV="1">
              <a:off x="3622675" y="415616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2" name="Oval 191"/>
            <p:cNvSpPr/>
            <p:nvPr/>
          </p:nvSpPr>
          <p:spPr>
            <a:xfrm flipV="1">
              <a:off x="4263966" y="418314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3" name="Oval 192"/>
            <p:cNvSpPr/>
            <p:nvPr/>
          </p:nvSpPr>
          <p:spPr>
            <a:xfrm flipV="1">
              <a:off x="4057610" y="411648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4" name="Oval 193"/>
            <p:cNvSpPr/>
            <p:nvPr/>
          </p:nvSpPr>
          <p:spPr>
            <a:xfrm flipV="1">
              <a:off x="4287777" y="387525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5" name="Oval 194"/>
            <p:cNvSpPr/>
            <p:nvPr/>
          </p:nvSpPr>
          <p:spPr>
            <a:xfrm flipV="1">
              <a:off x="4435400" y="369115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6" name="Oval 195"/>
            <p:cNvSpPr/>
            <p:nvPr/>
          </p:nvSpPr>
          <p:spPr>
            <a:xfrm flipV="1">
              <a:off x="5883066" y="263099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8" name="Oval 197"/>
            <p:cNvSpPr/>
            <p:nvPr/>
          </p:nvSpPr>
          <p:spPr>
            <a:xfrm flipV="1">
              <a:off x="4957640" y="342770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9" name="Oval 198"/>
            <p:cNvSpPr/>
            <p:nvPr/>
          </p:nvSpPr>
          <p:spPr>
            <a:xfrm flipV="1">
              <a:off x="3973481" y="4118073"/>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0" name="Oval 199"/>
            <p:cNvSpPr/>
            <p:nvPr/>
          </p:nvSpPr>
          <p:spPr>
            <a:xfrm flipV="1">
              <a:off x="3949670" y="402284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1" name="Oval 200"/>
            <p:cNvSpPr/>
            <p:nvPr/>
          </p:nvSpPr>
          <p:spPr>
            <a:xfrm flipV="1">
              <a:off x="4098881" y="383240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2" name="Oval 201"/>
            <p:cNvSpPr/>
            <p:nvPr/>
          </p:nvSpPr>
          <p:spPr>
            <a:xfrm flipV="1">
              <a:off x="3998878" y="373876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3" name="Oval 202"/>
            <p:cNvSpPr/>
            <p:nvPr/>
          </p:nvSpPr>
          <p:spPr>
            <a:xfrm flipV="1">
              <a:off x="4038562" y="4137118"/>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4" name="Oval 203"/>
            <p:cNvSpPr/>
            <p:nvPr/>
          </p:nvSpPr>
          <p:spPr>
            <a:xfrm flipV="1">
              <a:off x="4060785" y="404189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5" name="Oval 204"/>
            <p:cNvSpPr/>
            <p:nvPr/>
          </p:nvSpPr>
          <p:spPr>
            <a:xfrm flipV="1">
              <a:off x="3889350" y="411807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6" name="Oval 205"/>
            <p:cNvSpPr/>
            <p:nvPr/>
          </p:nvSpPr>
          <p:spPr>
            <a:xfrm flipV="1">
              <a:off x="4103644" y="407998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7" name="Oval 206"/>
            <p:cNvSpPr/>
            <p:nvPr/>
          </p:nvSpPr>
          <p:spPr>
            <a:xfrm flipV="1">
              <a:off x="3975067" y="420377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8" name="Oval 207"/>
            <p:cNvSpPr/>
            <p:nvPr/>
          </p:nvSpPr>
          <p:spPr>
            <a:xfrm flipV="1">
              <a:off x="4057610" y="406887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9" name="Oval 208"/>
            <p:cNvSpPr/>
            <p:nvPr/>
          </p:nvSpPr>
          <p:spPr>
            <a:xfrm flipV="1">
              <a:off x="4081421" y="3975237"/>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0" name="Oval 209"/>
            <p:cNvSpPr/>
            <p:nvPr/>
          </p:nvSpPr>
          <p:spPr>
            <a:xfrm flipV="1">
              <a:off x="4190948" y="418314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1" name="Oval 210"/>
            <p:cNvSpPr/>
            <p:nvPr/>
          </p:nvSpPr>
          <p:spPr>
            <a:xfrm flipV="1">
              <a:off x="4167138" y="408950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2" name="Oval 211"/>
            <p:cNvSpPr/>
            <p:nvPr/>
          </p:nvSpPr>
          <p:spPr>
            <a:xfrm flipV="1">
              <a:off x="4236981" y="3994282"/>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3" name="Oval 212"/>
            <p:cNvSpPr/>
            <p:nvPr/>
          </p:nvSpPr>
          <p:spPr>
            <a:xfrm flipV="1">
              <a:off x="4106818" y="394667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4" name="Oval 213"/>
            <p:cNvSpPr/>
            <p:nvPr/>
          </p:nvSpPr>
          <p:spPr>
            <a:xfrm flipV="1">
              <a:off x="4190948" y="3984760"/>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5" name="Oval 214"/>
            <p:cNvSpPr/>
            <p:nvPr/>
          </p:nvSpPr>
          <p:spPr>
            <a:xfrm flipV="1">
              <a:off x="4246505" y="4137118"/>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6" name="Oval 215"/>
            <p:cNvSpPr/>
            <p:nvPr/>
          </p:nvSpPr>
          <p:spPr>
            <a:xfrm flipV="1">
              <a:off x="4398891" y="418314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7" name="Oval 216"/>
            <p:cNvSpPr/>
            <p:nvPr/>
          </p:nvSpPr>
          <p:spPr>
            <a:xfrm flipV="1">
              <a:off x="4376668" y="408950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8" name="Oval 217"/>
            <p:cNvSpPr/>
            <p:nvPr/>
          </p:nvSpPr>
          <p:spPr>
            <a:xfrm flipV="1">
              <a:off x="4270315" y="404189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9" name="Oval 218"/>
            <p:cNvSpPr/>
            <p:nvPr/>
          </p:nvSpPr>
          <p:spPr>
            <a:xfrm flipV="1">
              <a:off x="4444924" y="399428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0" name="Oval 219"/>
            <p:cNvSpPr/>
            <p:nvPr/>
          </p:nvSpPr>
          <p:spPr>
            <a:xfrm flipV="1">
              <a:off x="4314761" y="394667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1" name="Oval 220"/>
            <p:cNvSpPr/>
            <p:nvPr/>
          </p:nvSpPr>
          <p:spPr>
            <a:xfrm flipV="1">
              <a:off x="4398891" y="3984760"/>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2" name="Oval 221"/>
            <p:cNvSpPr/>
            <p:nvPr/>
          </p:nvSpPr>
          <p:spPr>
            <a:xfrm flipV="1">
              <a:off x="4422701" y="3889536"/>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3" name="Oval 222"/>
            <p:cNvSpPr/>
            <p:nvPr/>
          </p:nvSpPr>
          <p:spPr>
            <a:xfrm flipV="1">
              <a:off x="4406828" y="431486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4" name="Oval 223"/>
            <p:cNvSpPr/>
            <p:nvPr/>
          </p:nvSpPr>
          <p:spPr>
            <a:xfrm flipV="1">
              <a:off x="4430638" y="400697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5" name="Oval 224"/>
            <p:cNvSpPr/>
            <p:nvPr/>
          </p:nvSpPr>
          <p:spPr>
            <a:xfrm flipV="1">
              <a:off x="4379843" y="4126009"/>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6" name="Oval 225"/>
            <p:cNvSpPr/>
            <p:nvPr/>
          </p:nvSpPr>
          <p:spPr>
            <a:xfrm flipV="1">
              <a:off x="4389367" y="4268845"/>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7" name="Oval 226"/>
            <p:cNvSpPr/>
            <p:nvPr/>
          </p:nvSpPr>
          <p:spPr>
            <a:xfrm flipV="1">
              <a:off x="4541753" y="4314869"/>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8" name="Oval 227"/>
            <p:cNvSpPr/>
            <p:nvPr/>
          </p:nvSpPr>
          <p:spPr>
            <a:xfrm flipV="1">
              <a:off x="4519530" y="422123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9" name="Oval 228"/>
            <p:cNvSpPr/>
            <p:nvPr/>
          </p:nvSpPr>
          <p:spPr>
            <a:xfrm flipV="1">
              <a:off x="4413177" y="4173621"/>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0" name="Oval 229"/>
            <p:cNvSpPr/>
            <p:nvPr/>
          </p:nvSpPr>
          <p:spPr>
            <a:xfrm flipV="1">
              <a:off x="4663979" y="412600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1" name="Oval 230"/>
            <p:cNvSpPr/>
            <p:nvPr/>
          </p:nvSpPr>
          <p:spPr>
            <a:xfrm flipV="1">
              <a:off x="4457623" y="407839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2" name="Oval 231"/>
            <p:cNvSpPr/>
            <p:nvPr/>
          </p:nvSpPr>
          <p:spPr>
            <a:xfrm flipV="1">
              <a:off x="4541753" y="4116486"/>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3" name="Oval 232"/>
            <p:cNvSpPr/>
            <p:nvPr/>
          </p:nvSpPr>
          <p:spPr>
            <a:xfrm flipV="1">
              <a:off x="4565563" y="4021263"/>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4" name="Oval 233"/>
            <p:cNvSpPr/>
            <p:nvPr/>
          </p:nvSpPr>
          <p:spPr>
            <a:xfrm flipV="1">
              <a:off x="4417940" y="375146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5" name="Oval 234"/>
            <p:cNvSpPr/>
            <p:nvPr/>
          </p:nvSpPr>
          <p:spPr>
            <a:xfrm flipV="1">
              <a:off x="4440163" y="3610212"/>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6" name="Oval 235"/>
            <p:cNvSpPr/>
            <p:nvPr/>
          </p:nvSpPr>
          <p:spPr>
            <a:xfrm flipV="1">
              <a:off x="5837034" y="303093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7" name="Oval 236"/>
            <p:cNvSpPr/>
            <p:nvPr/>
          </p:nvSpPr>
          <p:spPr>
            <a:xfrm flipV="1">
              <a:off x="4703663" y="379431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8" name="Oval 237"/>
            <p:cNvSpPr/>
            <p:nvPr/>
          </p:nvSpPr>
          <p:spPr>
            <a:xfrm flipV="1">
              <a:off x="4681440" y="3699088"/>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9" name="Oval 238"/>
            <p:cNvSpPr/>
            <p:nvPr/>
          </p:nvSpPr>
          <p:spPr>
            <a:xfrm flipV="1">
              <a:off x="4543340" y="379431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0" name="Oval 239"/>
            <p:cNvSpPr/>
            <p:nvPr/>
          </p:nvSpPr>
          <p:spPr>
            <a:xfrm flipV="1">
              <a:off x="4705250" y="388001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1" name="Oval 240"/>
            <p:cNvSpPr/>
            <p:nvPr/>
          </p:nvSpPr>
          <p:spPr>
            <a:xfrm flipV="1">
              <a:off x="4133803" y="375146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2" name="Oval 241"/>
            <p:cNvSpPr/>
            <p:nvPr/>
          </p:nvSpPr>
          <p:spPr>
            <a:xfrm flipV="1">
              <a:off x="4156026" y="3610212"/>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3" name="Oval 242"/>
            <p:cNvSpPr/>
            <p:nvPr/>
          </p:nvSpPr>
          <p:spPr>
            <a:xfrm flipV="1">
              <a:off x="3973481" y="381335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4" name="Oval 243"/>
            <p:cNvSpPr/>
            <p:nvPr/>
          </p:nvSpPr>
          <p:spPr>
            <a:xfrm flipV="1">
              <a:off x="4324285" y="377526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5" name="Oval 244"/>
            <p:cNvSpPr/>
            <p:nvPr/>
          </p:nvSpPr>
          <p:spPr>
            <a:xfrm flipV="1">
              <a:off x="4300475" y="368004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6" name="Oval 245"/>
            <p:cNvSpPr/>
            <p:nvPr/>
          </p:nvSpPr>
          <p:spPr>
            <a:xfrm flipV="1">
              <a:off x="4240156" y="377526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7" name="Oval 246"/>
            <p:cNvSpPr/>
            <p:nvPr/>
          </p:nvSpPr>
          <p:spPr>
            <a:xfrm flipV="1">
              <a:off x="4344921" y="388001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8" name="Oval 247"/>
            <p:cNvSpPr/>
            <p:nvPr/>
          </p:nvSpPr>
          <p:spPr>
            <a:xfrm flipV="1">
              <a:off x="4570325" y="3657824"/>
              <a:ext cx="44446"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9" name="Oval 248"/>
            <p:cNvSpPr/>
            <p:nvPr/>
          </p:nvSpPr>
          <p:spPr>
            <a:xfrm flipV="1">
              <a:off x="4592548" y="351498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0" name="Oval 249"/>
            <p:cNvSpPr/>
            <p:nvPr/>
          </p:nvSpPr>
          <p:spPr>
            <a:xfrm flipV="1">
              <a:off x="4390954" y="3699088"/>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1" name="Oval 250"/>
            <p:cNvSpPr/>
            <p:nvPr/>
          </p:nvSpPr>
          <p:spPr>
            <a:xfrm flipV="1">
              <a:off x="4448099" y="393079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2" name="Oval 251"/>
            <p:cNvSpPr/>
            <p:nvPr/>
          </p:nvSpPr>
          <p:spPr>
            <a:xfrm flipV="1">
              <a:off x="3995704" y="438152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3" name="Oval 252"/>
            <p:cNvSpPr/>
            <p:nvPr/>
          </p:nvSpPr>
          <p:spPr>
            <a:xfrm flipV="1">
              <a:off x="4752871" y="368004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4" name="Oval 253"/>
            <p:cNvSpPr/>
            <p:nvPr/>
          </p:nvSpPr>
          <p:spPr>
            <a:xfrm flipV="1">
              <a:off x="5178281" y="352451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5" name="Oval 254"/>
            <p:cNvSpPr/>
            <p:nvPr/>
          </p:nvSpPr>
          <p:spPr>
            <a:xfrm flipV="1">
              <a:off x="5017959" y="3960954"/>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6" name="Oval 255"/>
            <p:cNvSpPr/>
            <p:nvPr/>
          </p:nvSpPr>
          <p:spPr>
            <a:xfrm flipV="1">
              <a:off x="4749696" y="386573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7" name="Oval 256"/>
            <p:cNvSpPr/>
            <p:nvPr/>
          </p:nvSpPr>
          <p:spPr>
            <a:xfrm flipV="1">
              <a:off x="4773507" y="372289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8" name="Oval 257"/>
            <p:cNvSpPr/>
            <p:nvPr/>
          </p:nvSpPr>
          <p:spPr>
            <a:xfrm flipV="1">
              <a:off x="4513181" y="392762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9" name="Oval 258"/>
            <p:cNvSpPr/>
            <p:nvPr/>
          </p:nvSpPr>
          <p:spPr>
            <a:xfrm flipV="1">
              <a:off x="4940178" y="388953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0" name="Oval 259"/>
            <p:cNvSpPr/>
            <p:nvPr/>
          </p:nvSpPr>
          <p:spPr>
            <a:xfrm flipV="1">
              <a:off x="4917955" y="379431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1" name="Oval 260"/>
            <p:cNvSpPr/>
            <p:nvPr/>
          </p:nvSpPr>
          <p:spPr>
            <a:xfrm flipV="1">
              <a:off x="4856049" y="388953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2" name="Oval 261"/>
            <p:cNvSpPr/>
            <p:nvPr/>
          </p:nvSpPr>
          <p:spPr>
            <a:xfrm flipV="1">
              <a:off x="4838588" y="4056178"/>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3" name="Oval 262"/>
            <p:cNvSpPr/>
            <p:nvPr/>
          </p:nvSpPr>
          <p:spPr>
            <a:xfrm flipV="1">
              <a:off x="4200472" y="424980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4" name="Oval 263"/>
            <p:cNvSpPr/>
            <p:nvPr/>
          </p:nvSpPr>
          <p:spPr>
            <a:xfrm flipV="1">
              <a:off x="4181423" y="4191078"/>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5" name="Oval 264"/>
            <p:cNvSpPr/>
            <p:nvPr/>
          </p:nvSpPr>
          <p:spPr>
            <a:xfrm flipV="1">
              <a:off x="4190948" y="433391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6" name="Oval 265"/>
            <p:cNvSpPr/>
            <p:nvPr/>
          </p:nvSpPr>
          <p:spPr>
            <a:xfrm flipV="1">
              <a:off x="4321110" y="428630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7" name="Oval 266"/>
            <p:cNvSpPr/>
            <p:nvPr/>
          </p:nvSpPr>
          <p:spPr>
            <a:xfrm flipV="1">
              <a:off x="4214758" y="423869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8" name="Oval 267"/>
            <p:cNvSpPr/>
            <p:nvPr/>
          </p:nvSpPr>
          <p:spPr>
            <a:xfrm flipV="1">
              <a:off x="4389367" y="419107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69" name="Oval 268"/>
            <p:cNvSpPr/>
            <p:nvPr/>
          </p:nvSpPr>
          <p:spPr>
            <a:xfrm flipV="1">
              <a:off x="4343333" y="418155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0" name="Oval 269"/>
            <p:cNvSpPr/>
            <p:nvPr/>
          </p:nvSpPr>
          <p:spPr>
            <a:xfrm flipV="1">
              <a:off x="4551277" y="403078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1" name="Oval 270"/>
            <p:cNvSpPr/>
            <p:nvPr/>
          </p:nvSpPr>
          <p:spPr>
            <a:xfrm flipV="1">
              <a:off x="4532229" y="397365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2" name="Oval 271"/>
            <p:cNvSpPr/>
            <p:nvPr/>
          </p:nvSpPr>
          <p:spPr>
            <a:xfrm flipV="1">
              <a:off x="4541753" y="4116486"/>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3" name="Oval 272"/>
            <p:cNvSpPr/>
            <p:nvPr/>
          </p:nvSpPr>
          <p:spPr>
            <a:xfrm flipV="1">
              <a:off x="4748109" y="406887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4" name="Oval 273"/>
            <p:cNvSpPr/>
            <p:nvPr/>
          </p:nvSpPr>
          <p:spPr>
            <a:xfrm flipV="1">
              <a:off x="4565563" y="4021263"/>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5" name="Oval 274"/>
            <p:cNvSpPr/>
            <p:nvPr/>
          </p:nvSpPr>
          <p:spPr>
            <a:xfrm flipV="1">
              <a:off x="4816365" y="397365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 name="Oval 275"/>
            <p:cNvSpPr/>
            <p:nvPr/>
          </p:nvSpPr>
          <p:spPr>
            <a:xfrm flipV="1">
              <a:off x="4770332" y="3964128"/>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7" name="Oval 276"/>
            <p:cNvSpPr/>
            <p:nvPr/>
          </p:nvSpPr>
          <p:spPr>
            <a:xfrm flipV="1">
              <a:off x="4202059" y="391651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8" name="Oval 277"/>
            <p:cNvSpPr/>
            <p:nvPr/>
          </p:nvSpPr>
          <p:spPr>
            <a:xfrm flipV="1">
              <a:off x="4181423" y="385938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9" name="Oval 278"/>
            <p:cNvSpPr/>
            <p:nvPr/>
          </p:nvSpPr>
          <p:spPr>
            <a:xfrm flipV="1">
              <a:off x="4192535" y="400063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0" name="Oval 279"/>
            <p:cNvSpPr/>
            <p:nvPr/>
          </p:nvSpPr>
          <p:spPr>
            <a:xfrm flipV="1">
              <a:off x="4321110" y="3954606"/>
              <a:ext cx="46034"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1" name="Oval 280"/>
            <p:cNvSpPr/>
            <p:nvPr/>
          </p:nvSpPr>
          <p:spPr>
            <a:xfrm flipV="1">
              <a:off x="4214758" y="390699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2" name="Oval 281"/>
            <p:cNvSpPr/>
            <p:nvPr/>
          </p:nvSpPr>
          <p:spPr>
            <a:xfrm flipV="1">
              <a:off x="4390954" y="3859382"/>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3" name="Oval 282"/>
            <p:cNvSpPr/>
            <p:nvPr/>
          </p:nvSpPr>
          <p:spPr>
            <a:xfrm flipV="1">
              <a:off x="4325873" y="382922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4" name="Oval 283"/>
            <p:cNvSpPr/>
            <p:nvPr/>
          </p:nvSpPr>
          <p:spPr>
            <a:xfrm flipV="1">
              <a:off x="5400511" y="425456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5" name="Oval 284"/>
            <p:cNvSpPr/>
            <p:nvPr/>
          </p:nvSpPr>
          <p:spPr>
            <a:xfrm flipV="1">
              <a:off x="5110026" y="2934123"/>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 name="Oval 285"/>
            <p:cNvSpPr/>
            <p:nvPr/>
          </p:nvSpPr>
          <p:spPr>
            <a:xfrm flipV="1">
              <a:off x="4457623" y="387842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 name="Oval 286"/>
            <p:cNvSpPr/>
            <p:nvPr/>
          </p:nvSpPr>
          <p:spPr>
            <a:xfrm flipV="1">
              <a:off x="4470322" y="386890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8" name="Oval 287"/>
            <p:cNvSpPr/>
            <p:nvPr/>
          </p:nvSpPr>
          <p:spPr>
            <a:xfrm flipV="1">
              <a:off x="4722711" y="382129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9" name="Oval 288"/>
            <p:cNvSpPr/>
            <p:nvPr/>
          </p:nvSpPr>
          <p:spPr>
            <a:xfrm flipV="1">
              <a:off x="4497307" y="375463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0" name="Oval 289"/>
            <p:cNvSpPr/>
            <p:nvPr/>
          </p:nvSpPr>
          <p:spPr>
            <a:xfrm flipV="1">
              <a:off x="4676678" y="3811770"/>
              <a:ext cx="46034"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1" name="Oval 290"/>
            <p:cNvSpPr/>
            <p:nvPr/>
          </p:nvSpPr>
          <p:spPr>
            <a:xfrm flipV="1">
              <a:off x="3767125" y="4429138"/>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2" name="Oval 291"/>
            <p:cNvSpPr/>
            <p:nvPr/>
          </p:nvSpPr>
          <p:spPr>
            <a:xfrm flipV="1">
              <a:off x="3822682" y="4097442"/>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3" name="Oval 292"/>
            <p:cNvSpPr/>
            <p:nvPr/>
          </p:nvSpPr>
          <p:spPr>
            <a:xfrm flipV="1">
              <a:off x="3798872" y="417362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4" name="Oval 293"/>
            <p:cNvSpPr/>
            <p:nvPr/>
          </p:nvSpPr>
          <p:spPr>
            <a:xfrm flipV="1">
              <a:off x="3867127" y="407998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5" name="Oval 294"/>
            <p:cNvSpPr/>
            <p:nvPr/>
          </p:nvSpPr>
          <p:spPr>
            <a:xfrm flipV="1">
              <a:off x="3738552" y="403237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6" name="Oval 295"/>
            <p:cNvSpPr/>
            <p:nvPr/>
          </p:nvSpPr>
          <p:spPr>
            <a:xfrm flipV="1">
              <a:off x="3822682" y="406887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7" name="Oval 296"/>
            <p:cNvSpPr/>
            <p:nvPr/>
          </p:nvSpPr>
          <p:spPr>
            <a:xfrm flipV="1">
              <a:off x="3802046" y="421171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8" name="Oval 297"/>
            <p:cNvSpPr/>
            <p:nvPr/>
          </p:nvSpPr>
          <p:spPr>
            <a:xfrm flipV="1">
              <a:off x="3835380" y="408791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9" name="Oval 298"/>
            <p:cNvSpPr/>
            <p:nvPr/>
          </p:nvSpPr>
          <p:spPr>
            <a:xfrm flipV="1">
              <a:off x="3881414" y="416409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0" name="Oval 299"/>
            <p:cNvSpPr/>
            <p:nvPr/>
          </p:nvSpPr>
          <p:spPr>
            <a:xfrm flipV="1">
              <a:off x="3965543" y="4200600"/>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1" name="Oval 300"/>
            <p:cNvSpPr/>
            <p:nvPr/>
          </p:nvSpPr>
          <p:spPr>
            <a:xfrm flipV="1">
              <a:off x="3987766" y="393556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2" name="Oval 301"/>
            <p:cNvSpPr/>
            <p:nvPr/>
          </p:nvSpPr>
          <p:spPr>
            <a:xfrm flipV="1">
              <a:off x="3811571" y="410537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3" name="Oval 302"/>
            <p:cNvSpPr/>
            <p:nvPr/>
          </p:nvSpPr>
          <p:spPr>
            <a:xfrm flipV="1">
              <a:off x="3767125" y="409585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4" name="Oval 303"/>
            <p:cNvSpPr/>
            <p:nvPr/>
          </p:nvSpPr>
          <p:spPr>
            <a:xfrm flipV="1">
              <a:off x="3975067" y="4116486"/>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5" name="Oval 304"/>
            <p:cNvSpPr/>
            <p:nvPr/>
          </p:nvSpPr>
          <p:spPr>
            <a:xfrm flipV="1">
              <a:off x="3954432" y="405935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6" name="Oval 305"/>
            <p:cNvSpPr/>
            <p:nvPr/>
          </p:nvSpPr>
          <p:spPr>
            <a:xfrm flipV="1">
              <a:off x="3965543" y="4200600"/>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7" name="Oval 306"/>
            <p:cNvSpPr/>
            <p:nvPr/>
          </p:nvSpPr>
          <p:spPr>
            <a:xfrm flipV="1">
              <a:off x="3987766" y="393556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8" name="Oval 307"/>
            <p:cNvSpPr/>
            <p:nvPr/>
          </p:nvSpPr>
          <p:spPr>
            <a:xfrm flipV="1">
              <a:off x="3744902" y="403872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9" name="Oval 308"/>
            <p:cNvSpPr/>
            <p:nvPr/>
          </p:nvSpPr>
          <p:spPr>
            <a:xfrm flipV="1">
              <a:off x="4324285" y="386096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0" name="Oval 309"/>
            <p:cNvSpPr/>
            <p:nvPr/>
          </p:nvSpPr>
          <p:spPr>
            <a:xfrm flipV="1">
              <a:off x="4324285" y="368956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1" name="Oval 310"/>
            <p:cNvSpPr/>
            <p:nvPr/>
          </p:nvSpPr>
          <p:spPr>
            <a:xfrm flipV="1">
              <a:off x="4300475" y="3595929"/>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2" name="Oval 311"/>
            <p:cNvSpPr/>
            <p:nvPr/>
          </p:nvSpPr>
          <p:spPr>
            <a:xfrm flipV="1">
              <a:off x="4240156" y="368956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3" name="Oval 312"/>
            <p:cNvSpPr/>
            <p:nvPr/>
          </p:nvSpPr>
          <p:spPr>
            <a:xfrm flipV="1">
              <a:off x="4192535" y="385938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4" name="Oval 313"/>
            <p:cNvSpPr/>
            <p:nvPr/>
          </p:nvSpPr>
          <p:spPr>
            <a:xfrm flipV="1">
              <a:off x="4149676" y="374670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5" name="Oval 314"/>
            <p:cNvSpPr/>
            <p:nvPr/>
          </p:nvSpPr>
          <p:spPr>
            <a:xfrm flipV="1">
              <a:off x="4219520" y="3651476"/>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6" name="Oval 315"/>
            <p:cNvSpPr/>
            <p:nvPr/>
          </p:nvSpPr>
          <p:spPr>
            <a:xfrm flipV="1">
              <a:off x="4089357" y="360386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7" name="Oval 316"/>
            <p:cNvSpPr/>
            <p:nvPr/>
          </p:nvSpPr>
          <p:spPr>
            <a:xfrm flipV="1">
              <a:off x="4173487" y="3641954"/>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8" name="Oval 317"/>
            <p:cNvSpPr/>
            <p:nvPr/>
          </p:nvSpPr>
          <p:spPr>
            <a:xfrm flipV="1">
              <a:off x="4152851" y="378320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9" name="Oval 318"/>
            <p:cNvSpPr/>
            <p:nvPr/>
          </p:nvSpPr>
          <p:spPr>
            <a:xfrm flipV="1">
              <a:off x="4186186" y="383081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0" name="Oval 319"/>
            <p:cNvSpPr/>
            <p:nvPr/>
          </p:nvSpPr>
          <p:spPr>
            <a:xfrm flipV="1">
              <a:off x="4232219" y="373559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1" name="Oval 320"/>
            <p:cNvSpPr/>
            <p:nvPr/>
          </p:nvSpPr>
          <p:spPr>
            <a:xfrm flipV="1">
              <a:off x="4316349" y="377368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2" name="Oval 321"/>
            <p:cNvSpPr/>
            <p:nvPr/>
          </p:nvSpPr>
          <p:spPr>
            <a:xfrm flipV="1">
              <a:off x="4183011" y="386731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3" name="Oval 322"/>
            <p:cNvSpPr/>
            <p:nvPr/>
          </p:nvSpPr>
          <p:spPr>
            <a:xfrm flipV="1">
              <a:off x="4136978" y="385779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4" name="Oval 323"/>
            <p:cNvSpPr/>
            <p:nvPr/>
          </p:nvSpPr>
          <p:spPr>
            <a:xfrm flipV="1">
              <a:off x="4305237" y="3630845"/>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5" name="Oval 324"/>
            <p:cNvSpPr/>
            <p:nvPr/>
          </p:nvSpPr>
          <p:spPr>
            <a:xfrm flipV="1">
              <a:off x="5597343" y="291031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6" name="Oval 325"/>
            <p:cNvSpPr/>
            <p:nvPr/>
          </p:nvSpPr>
          <p:spPr>
            <a:xfrm flipV="1">
              <a:off x="4095706" y="361180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7" name="Oval 326"/>
            <p:cNvSpPr/>
            <p:nvPr/>
          </p:nvSpPr>
          <p:spPr>
            <a:xfrm flipV="1">
              <a:off x="4889383" y="343404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8" name="Oval 327"/>
            <p:cNvSpPr/>
            <p:nvPr/>
          </p:nvSpPr>
          <p:spPr>
            <a:xfrm flipV="1">
              <a:off x="4690964" y="385620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9" name="Oval 328"/>
            <p:cNvSpPr/>
            <p:nvPr/>
          </p:nvSpPr>
          <p:spPr>
            <a:xfrm flipV="1">
              <a:off x="4922718" y="361180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0" name="Oval 329"/>
            <p:cNvSpPr/>
            <p:nvPr/>
          </p:nvSpPr>
          <p:spPr>
            <a:xfrm rot="5400000" flipV="1">
              <a:off x="4923516" y="3239629"/>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1" name="Oval 330"/>
            <p:cNvSpPr/>
            <p:nvPr/>
          </p:nvSpPr>
          <p:spPr>
            <a:xfrm rot="5400000" flipV="1">
              <a:off x="4693349" y="3369768"/>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2" name="Oval 331"/>
            <p:cNvSpPr/>
            <p:nvPr/>
          </p:nvSpPr>
          <p:spPr>
            <a:xfrm rot="5400000" flipV="1">
              <a:off x="5201302" y="3341201"/>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3" name="Oval 332"/>
            <p:cNvSpPr/>
            <p:nvPr/>
          </p:nvSpPr>
          <p:spPr>
            <a:xfrm rot="5400000" flipV="1">
              <a:off x="4693349" y="3285653"/>
              <a:ext cx="46025"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4" name="Oval 333"/>
            <p:cNvSpPr/>
            <p:nvPr/>
          </p:nvSpPr>
          <p:spPr>
            <a:xfrm rot="5400000" flipV="1">
              <a:off x="4633030" y="3379290"/>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5" name="Oval 334"/>
            <p:cNvSpPr/>
            <p:nvPr/>
          </p:nvSpPr>
          <p:spPr>
            <a:xfrm rot="5400000" flipV="1">
              <a:off x="4611601" y="3340407"/>
              <a:ext cx="44438"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6" name="Oval 335"/>
            <p:cNvSpPr/>
            <p:nvPr/>
          </p:nvSpPr>
          <p:spPr>
            <a:xfrm rot="5400000" flipV="1">
              <a:off x="4482232" y="3293589"/>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7" name="Oval 336"/>
            <p:cNvSpPr/>
            <p:nvPr/>
          </p:nvSpPr>
          <p:spPr>
            <a:xfrm rot="5400000" flipV="1">
              <a:off x="4459215" y="3426109"/>
              <a:ext cx="46025" cy="46033"/>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8" name="Oval 337"/>
            <p:cNvSpPr/>
            <p:nvPr/>
          </p:nvSpPr>
          <p:spPr>
            <a:xfrm rot="5400000" flipV="1">
              <a:off x="5353688" y="3301524"/>
              <a:ext cx="46025"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9" name="Oval 338"/>
            <p:cNvSpPr/>
            <p:nvPr/>
          </p:nvSpPr>
          <p:spPr>
            <a:xfrm flipV="1">
              <a:off x="5573533" y="398317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806379111"/>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Semantic codes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92163"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53CA786-D01D-0D43-B9D4-0D9B036D4AB5}" type="slidenum">
              <a:rPr lang="en-US" sz="1400">
                <a:solidFill>
                  <a:srgbClr val="09213B"/>
                </a:solidFill>
                <a:latin typeface="Times New Roman" charset="0"/>
              </a:rPr>
              <a:pPr eaLnBrk="1" hangingPunct="1"/>
              <a:t>26</a:t>
            </a:fld>
            <a:endParaRPr lang="en-US" sz="1400">
              <a:solidFill>
                <a:srgbClr val="09213B"/>
              </a:solidFill>
              <a:latin typeface="Times New Roman" charset="0"/>
            </a:endParaRPr>
          </a:p>
        </p:txBody>
      </p:sp>
      <p:grpSp>
        <p:nvGrpSpPr>
          <p:cNvPr id="92164" name="Group 3"/>
          <p:cNvGrpSpPr>
            <a:grpSpLocks/>
          </p:cNvGrpSpPr>
          <p:nvPr/>
        </p:nvGrpSpPr>
        <p:grpSpPr bwMode="auto">
          <a:xfrm>
            <a:off x="5121275" y="1485900"/>
            <a:ext cx="660400" cy="4419600"/>
            <a:chOff x="3264" y="912"/>
            <a:chExt cx="416" cy="2784"/>
          </a:xfrm>
        </p:grpSpPr>
        <p:sp>
          <p:nvSpPr>
            <p:cNvPr id="92494"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2495" name="Text Box 5"/>
            <p:cNvSpPr txBox="1">
              <a:spLocks noChangeArrowheads="1"/>
            </p:cNvSpPr>
            <p:nvPr/>
          </p:nvSpPr>
          <p:spPr bwMode="auto">
            <a:xfrm>
              <a:off x="3273" y="912"/>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sp>
          <p:nvSpPr>
            <p:cNvPr id="92496" name="Text Box 6"/>
            <p:cNvSpPr txBox="1">
              <a:spLocks noChangeArrowheads="1"/>
            </p:cNvSpPr>
            <p:nvPr/>
          </p:nvSpPr>
          <p:spPr bwMode="auto">
            <a:xfrm>
              <a:off x="3264" y="3374"/>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grpSp>
      <p:grpSp>
        <p:nvGrpSpPr>
          <p:cNvPr id="92165" name="Group 7"/>
          <p:cNvGrpSpPr>
            <a:grpSpLocks/>
          </p:cNvGrpSpPr>
          <p:nvPr/>
        </p:nvGrpSpPr>
        <p:grpSpPr bwMode="auto">
          <a:xfrm>
            <a:off x="2847975" y="3543300"/>
            <a:ext cx="4495800" cy="400050"/>
            <a:chOff x="1536" y="2208"/>
            <a:chExt cx="3429" cy="252"/>
          </a:xfrm>
        </p:grpSpPr>
        <p:sp>
          <p:nvSpPr>
            <p:cNvPr id="92491"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2492" name="Text Box 9"/>
            <p:cNvSpPr txBox="1">
              <a:spLocks noChangeArrowheads="1"/>
            </p:cNvSpPr>
            <p:nvPr/>
          </p:nvSpPr>
          <p:spPr bwMode="auto">
            <a:xfrm>
              <a:off x="4432" y="2208"/>
              <a:ext cx="5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sp>
          <p:nvSpPr>
            <p:cNvPr id="92493" name="Text Box 10"/>
            <p:cNvSpPr txBox="1">
              <a:spLocks noChangeArrowheads="1"/>
            </p:cNvSpPr>
            <p:nvPr/>
          </p:nvSpPr>
          <p:spPr bwMode="auto">
            <a:xfrm>
              <a:off x="1536" y="220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grpSp>
      <p:sp>
        <p:nvSpPr>
          <p:cNvPr id="92166" name="Text Box 11"/>
          <p:cNvSpPr txBox="1">
            <a:spLocks noChangeArrowheads="1"/>
          </p:cNvSpPr>
          <p:nvPr/>
        </p:nvSpPr>
        <p:spPr bwMode="auto">
          <a:xfrm>
            <a:off x="5619750" y="2265363"/>
            <a:ext cx="1363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rhizomatic</a:t>
            </a:r>
          </a:p>
          <a:p>
            <a:pPr algn="ctr" eaLnBrk="1" hangingPunct="1"/>
            <a:r>
              <a:rPr lang="en-US" sz="2000" i="1">
                <a:solidFill>
                  <a:schemeClr val="accent1"/>
                </a:solidFill>
                <a:latin typeface="Times New Roman" charset="0"/>
                <a:cs typeface="Times New Roman" charset="0"/>
              </a:rPr>
              <a:t>code</a:t>
            </a:r>
          </a:p>
        </p:txBody>
      </p:sp>
      <p:sp>
        <p:nvSpPr>
          <p:cNvPr id="92167" name="Text Box 12"/>
          <p:cNvSpPr txBox="1">
            <a:spLocks noChangeArrowheads="1"/>
          </p:cNvSpPr>
          <p:nvPr/>
        </p:nvSpPr>
        <p:spPr bwMode="auto">
          <a:xfrm>
            <a:off x="5694363" y="4252913"/>
            <a:ext cx="128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figurative</a:t>
            </a:r>
          </a:p>
          <a:p>
            <a:pPr algn="ctr" eaLnBrk="1" hangingPunct="1"/>
            <a:r>
              <a:rPr lang="en-US" sz="2000" i="1">
                <a:solidFill>
                  <a:schemeClr val="accent1"/>
                </a:solidFill>
                <a:latin typeface="Times New Roman" charset="0"/>
                <a:cs typeface="Times New Roman" charset="0"/>
              </a:rPr>
              <a:t>code</a:t>
            </a:r>
          </a:p>
        </p:txBody>
      </p:sp>
      <p:sp>
        <p:nvSpPr>
          <p:cNvPr id="92168" name="Text Box 13"/>
          <p:cNvSpPr txBox="1">
            <a:spLocks noChangeArrowheads="1"/>
          </p:cNvSpPr>
          <p:nvPr/>
        </p:nvSpPr>
        <p:spPr bwMode="auto">
          <a:xfrm>
            <a:off x="3503613" y="2265363"/>
            <a:ext cx="79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motif</a:t>
            </a:r>
          </a:p>
          <a:p>
            <a:pPr algn="ctr" eaLnBrk="1" hangingPunct="1"/>
            <a:r>
              <a:rPr lang="en-US" sz="2000" i="1">
                <a:solidFill>
                  <a:schemeClr val="accent1"/>
                </a:solidFill>
                <a:latin typeface="Times New Roman" charset="0"/>
                <a:cs typeface="Times New Roman" charset="0"/>
              </a:rPr>
              <a:t>code</a:t>
            </a:r>
          </a:p>
        </p:txBody>
      </p:sp>
      <p:sp>
        <p:nvSpPr>
          <p:cNvPr id="92169" name="Text Box 14"/>
          <p:cNvSpPr txBox="1">
            <a:spLocks noChangeArrowheads="1"/>
          </p:cNvSpPr>
          <p:nvPr/>
        </p:nvSpPr>
        <p:spPr bwMode="auto">
          <a:xfrm>
            <a:off x="3416300" y="4252913"/>
            <a:ext cx="1049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prosaic</a:t>
            </a:r>
          </a:p>
          <a:p>
            <a:pPr algn="ctr" eaLnBrk="1" hangingPunct="1"/>
            <a:r>
              <a:rPr lang="en-US" sz="2000" i="1">
                <a:solidFill>
                  <a:schemeClr val="accent1"/>
                </a:solidFill>
                <a:latin typeface="Times New Roman" charset="0"/>
                <a:cs typeface="Times New Roman" charset="0"/>
              </a:rPr>
              <a:t>code</a:t>
            </a:r>
          </a:p>
        </p:txBody>
      </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grpSp>
        <p:nvGrpSpPr>
          <p:cNvPr id="92171" name="Group 17"/>
          <p:cNvGrpSpPr>
            <a:grpSpLocks/>
          </p:cNvGrpSpPr>
          <p:nvPr/>
        </p:nvGrpSpPr>
        <p:grpSpPr bwMode="auto">
          <a:xfrm>
            <a:off x="3416300" y="2279650"/>
            <a:ext cx="3022600" cy="2525713"/>
            <a:chOff x="3622675" y="2222500"/>
            <a:chExt cx="3022600" cy="2525713"/>
          </a:xfrm>
        </p:grpSpPr>
        <p:sp>
          <p:nvSpPr>
            <p:cNvPr id="19" name="Oval 18"/>
            <p:cNvSpPr/>
            <p:nvPr/>
          </p:nvSpPr>
          <p:spPr>
            <a:xfrm flipH="1">
              <a:off x="6335713" y="26352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Oval 19"/>
            <p:cNvSpPr/>
            <p:nvPr/>
          </p:nvSpPr>
          <p:spPr>
            <a:xfrm flipH="1">
              <a:off x="6207125" y="26812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Oval 20"/>
            <p:cNvSpPr/>
            <p:nvPr/>
          </p:nvSpPr>
          <p:spPr>
            <a:xfrm flipH="1">
              <a:off x="6313488" y="27289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Oval 21"/>
            <p:cNvSpPr/>
            <p:nvPr/>
          </p:nvSpPr>
          <p:spPr>
            <a:xfrm flipH="1">
              <a:off x="6256338" y="26812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Oval 22"/>
            <p:cNvSpPr/>
            <p:nvPr/>
          </p:nvSpPr>
          <p:spPr>
            <a:xfrm flipH="1">
              <a:off x="6138863" y="27765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Oval 23"/>
            <p:cNvSpPr/>
            <p:nvPr/>
          </p:nvSpPr>
          <p:spPr>
            <a:xfrm flipH="1">
              <a:off x="6267450" y="28241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Oval 24"/>
            <p:cNvSpPr/>
            <p:nvPr/>
          </p:nvSpPr>
          <p:spPr>
            <a:xfrm flipH="1">
              <a:off x="6416675" y="311943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 name="Oval 26"/>
            <p:cNvSpPr/>
            <p:nvPr/>
          </p:nvSpPr>
          <p:spPr>
            <a:xfrm flipH="1">
              <a:off x="5019675" y="31988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 name="Oval 27"/>
            <p:cNvSpPr/>
            <p:nvPr/>
          </p:nvSpPr>
          <p:spPr>
            <a:xfrm flipH="1">
              <a:off x="4997450" y="38004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 name="Oval 28"/>
            <p:cNvSpPr/>
            <p:nvPr/>
          </p:nvSpPr>
          <p:spPr>
            <a:xfrm flipH="1">
              <a:off x="6221413" y="33178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0" name="Oval 29"/>
            <p:cNvSpPr/>
            <p:nvPr/>
          </p:nvSpPr>
          <p:spPr>
            <a:xfrm flipH="1">
              <a:off x="6599238" y="29384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 name="Oval 30"/>
            <p:cNvSpPr/>
            <p:nvPr/>
          </p:nvSpPr>
          <p:spPr>
            <a:xfrm flipH="1">
              <a:off x="5957888" y="27400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2" name="Oval 31"/>
            <p:cNvSpPr/>
            <p:nvPr/>
          </p:nvSpPr>
          <p:spPr>
            <a:xfrm flipH="1">
              <a:off x="6164263" y="280670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Oval 32"/>
            <p:cNvSpPr/>
            <p:nvPr/>
          </p:nvSpPr>
          <p:spPr>
            <a:xfrm flipH="1">
              <a:off x="5934075" y="30480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Oval 33"/>
            <p:cNvSpPr/>
            <p:nvPr/>
          </p:nvSpPr>
          <p:spPr>
            <a:xfrm flipH="1">
              <a:off x="5767388" y="321310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 name="Oval 34"/>
            <p:cNvSpPr/>
            <p:nvPr/>
          </p:nvSpPr>
          <p:spPr>
            <a:xfrm flipH="1">
              <a:off x="3622675" y="45021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 name="Oval 35"/>
            <p:cNvSpPr/>
            <p:nvPr/>
          </p:nvSpPr>
          <p:spPr>
            <a:xfrm flipH="1">
              <a:off x="4362450" y="22225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Oval 36"/>
            <p:cNvSpPr/>
            <p:nvPr/>
          </p:nvSpPr>
          <p:spPr>
            <a:xfrm flipH="1">
              <a:off x="4548188" y="37052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Oval 37"/>
            <p:cNvSpPr/>
            <p:nvPr/>
          </p:nvSpPr>
          <p:spPr>
            <a:xfrm flipH="1">
              <a:off x="6249988" y="297656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Oval 38"/>
            <p:cNvSpPr/>
            <p:nvPr/>
          </p:nvSpPr>
          <p:spPr>
            <a:xfrm flipH="1">
              <a:off x="6272213" y="30718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 name="Oval 39"/>
            <p:cNvSpPr/>
            <p:nvPr/>
          </p:nvSpPr>
          <p:spPr>
            <a:xfrm flipH="1">
              <a:off x="6103938" y="30718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Oval 40"/>
            <p:cNvSpPr/>
            <p:nvPr/>
          </p:nvSpPr>
          <p:spPr>
            <a:xfrm flipH="1">
              <a:off x="6203950" y="31654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Oval 41"/>
            <p:cNvSpPr/>
            <p:nvPr/>
          </p:nvSpPr>
          <p:spPr>
            <a:xfrm flipH="1">
              <a:off x="6183313" y="27876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Oval 42"/>
            <p:cNvSpPr/>
            <p:nvPr/>
          </p:nvSpPr>
          <p:spPr>
            <a:xfrm flipH="1">
              <a:off x="6161088" y="28813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Oval 43"/>
            <p:cNvSpPr/>
            <p:nvPr/>
          </p:nvSpPr>
          <p:spPr>
            <a:xfrm flipH="1">
              <a:off x="6332538" y="29765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Oval 44"/>
            <p:cNvSpPr/>
            <p:nvPr/>
          </p:nvSpPr>
          <p:spPr>
            <a:xfrm flipH="1">
              <a:off x="6118225" y="28432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 name="Oval 45"/>
            <p:cNvSpPr/>
            <p:nvPr/>
          </p:nvSpPr>
          <p:spPr>
            <a:xfrm flipH="1">
              <a:off x="6248400" y="28908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 name="Oval 46"/>
            <p:cNvSpPr/>
            <p:nvPr/>
          </p:nvSpPr>
          <p:spPr>
            <a:xfrm flipH="1">
              <a:off x="6164263" y="28543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 name="Oval 47"/>
            <p:cNvSpPr/>
            <p:nvPr/>
          </p:nvSpPr>
          <p:spPr>
            <a:xfrm flipH="1">
              <a:off x="6140450" y="2949575"/>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 name="Oval 48"/>
            <p:cNvSpPr/>
            <p:nvPr/>
          </p:nvSpPr>
          <p:spPr>
            <a:xfrm flipH="1">
              <a:off x="6030913" y="27400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0" name="Oval 49"/>
            <p:cNvSpPr/>
            <p:nvPr/>
          </p:nvSpPr>
          <p:spPr>
            <a:xfrm flipH="1">
              <a:off x="6054725" y="28336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1" name="Oval 50"/>
            <p:cNvSpPr/>
            <p:nvPr/>
          </p:nvSpPr>
          <p:spPr>
            <a:xfrm flipH="1">
              <a:off x="5986463" y="29289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2" name="Oval 51"/>
            <p:cNvSpPr/>
            <p:nvPr/>
          </p:nvSpPr>
          <p:spPr>
            <a:xfrm flipH="1">
              <a:off x="6115050" y="29765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3" name="Oval 52"/>
            <p:cNvSpPr/>
            <p:nvPr/>
          </p:nvSpPr>
          <p:spPr>
            <a:xfrm flipH="1">
              <a:off x="6030913" y="29400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4" name="Oval 53"/>
            <p:cNvSpPr/>
            <p:nvPr/>
          </p:nvSpPr>
          <p:spPr>
            <a:xfrm flipH="1">
              <a:off x="5975350" y="27876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5" name="Oval 54"/>
            <p:cNvSpPr/>
            <p:nvPr/>
          </p:nvSpPr>
          <p:spPr>
            <a:xfrm flipH="1">
              <a:off x="5822950" y="27400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6" name="Oval 55"/>
            <p:cNvSpPr/>
            <p:nvPr/>
          </p:nvSpPr>
          <p:spPr>
            <a:xfrm flipH="1">
              <a:off x="5845175" y="28336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7" name="Oval 56"/>
            <p:cNvSpPr/>
            <p:nvPr/>
          </p:nvSpPr>
          <p:spPr>
            <a:xfrm flipH="1">
              <a:off x="5953125" y="28813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8" name="Oval 57"/>
            <p:cNvSpPr/>
            <p:nvPr/>
          </p:nvSpPr>
          <p:spPr>
            <a:xfrm flipH="1">
              <a:off x="5776913" y="29289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59" name="Oval 58"/>
            <p:cNvSpPr/>
            <p:nvPr/>
          </p:nvSpPr>
          <p:spPr>
            <a:xfrm flipH="1">
              <a:off x="5907088" y="29765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0" name="Oval 59"/>
            <p:cNvSpPr/>
            <p:nvPr/>
          </p:nvSpPr>
          <p:spPr>
            <a:xfrm flipH="1">
              <a:off x="5822950" y="29400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1" name="Oval 60"/>
            <p:cNvSpPr/>
            <p:nvPr/>
          </p:nvSpPr>
          <p:spPr>
            <a:xfrm flipH="1">
              <a:off x="5800725" y="30337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2" name="Oval 61"/>
            <p:cNvSpPr/>
            <p:nvPr/>
          </p:nvSpPr>
          <p:spPr>
            <a:xfrm flipH="1">
              <a:off x="5815013" y="26082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3" name="Oval 62"/>
            <p:cNvSpPr/>
            <p:nvPr/>
          </p:nvSpPr>
          <p:spPr>
            <a:xfrm flipH="1">
              <a:off x="5791200" y="29162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4" name="Oval 63"/>
            <p:cNvSpPr/>
            <p:nvPr/>
          </p:nvSpPr>
          <p:spPr>
            <a:xfrm flipH="1">
              <a:off x="5842000" y="27971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5" name="Oval 64"/>
            <p:cNvSpPr/>
            <p:nvPr/>
          </p:nvSpPr>
          <p:spPr>
            <a:xfrm flipH="1">
              <a:off x="5832475" y="26558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Oval 65"/>
            <p:cNvSpPr/>
            <p:nvPr/>
          </p:nvSpPr>
          <p:spPr>
            <a:xfrm flipH="1">
              <a:off x="5680075" y="26082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Oval 66"/>
            <p:cNvSpPr/>
            <p:nvPr/>
          </p:nvSpPr>
          <p:spPr>
            <a:xfrm flipH="1">
              <a:off x="5702300" y="27019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Oval 67"/>
            <p:cNvSpPr/>
            <p:nvPr/>
          </p:nvSpPr>
          <p:spPr>
            <a:xfrm flipH="1">
              <a:off x="5810250" y="27495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Oval 68"/>
            <p:cNvSpPr/>
            <p:nvPr/>
          </p:nvSpPr>
          <p:spPr>
            <a:xfrm flipH="1">
              <a:off x="5634038" y="27971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0" name="Oval 69"/>
            <p:cNvSpPr/>
            <p:nvPr/>
          </p:nvSpPr>
          <p:spPr>
            <a:xfrm flipH="1">
              <a:off x="5764213" y="284480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1" name="Oval 70"/>
            <p:cNvSpPr/>
            <p:nvPr/>
          </p:nvSpPr>
          <p:spPr>
            <a:xfrm flipH="1">
              <a:off x="5680075" y="28082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2" name="Oval 71"/>
            <p:cNvSpPr/>
            <p:nvPr/>
          </p:nvSpPr>
          <p:spPr>
            <a:xfrm flipH="1">
              <a:off x="5657850" y="29019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3" name="Oval 72"/>
            <p:cNvSpPr/>
            <p:nvPr/>
          </p:nvSpPr>
          <p:spPr>
            <a:xfrm flipH="1">
              <a:off x="5784850" y="31527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 name="Oval 73"/>
            <p:cNvSpPr/>
            <p:nvPr/>
          </p:nvSpPr>
          <p:spPr>
            <a:xfrm flipH="1">
              <a:off x="5762625" y="32956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5" name="Oval 74"/>
            <p:cNvSpPr/>
            <p:nvPr/>
          </p:nvSpPr>
          <p:spPr>
            <a:xfrm flipH="1">
              <a:off x="5945188" y="30908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6" name="Oval 75"/>
            <p:cNvSpPr/>
            <p:nvPr/>
          </p:nvSpPr>
          <p:spPr>
            <a:xfrm flipH="1">
              <a:off x="5594350" y="31289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7" name="Oval 76"/>
            <p:cNvSpPr/>
            <p:nvPr/>
          </p:nvSpPr>
          <p:spPr>
            <a:xfrm flipH="1">
              <a:off x="5618163" y="32242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Oval 77"/>
            <p:cNvSpPr/>
            <p:nvPr/>
          </p:nvSpPr>
          <p:spPr>
            <a:xfrm flipH="1">
              <a:off x="5678488" y="31289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Oval 78"/>
            <p:cNvSpPr/>
            <p:nvPr/>
          </p:nvSpPr>
          <p:spPr>
            <a:xfrm flipH="1">
              <a:off x="5592763" y="30432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 name="Oval 79"/>
            <p:cNvSpPr/>
            <p:nvPr/>
          </p:nvSpPr>
          <p:spPr>
            <a:xfrm flipH="1">
              <a:off x="6069013" y="31527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Oval 80"/>
            <p:cNvSpPr/>
            <p:nvPr/>
          </p:nvSpPr>
          <p:spPr>
            <a:xfrm flipH="1">
              <a:off x="6046788" y="3295650"/>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2" name="Oval 81"/>
            <p:cNvSpPr/>
            <p:nvPr/>
          </p:nvSpPr>
          <p:spPr>
            <a:xfrm flipH="1">
              <a:off x="6229350" y="30908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Oval 82"/>
            <p:cNvSpPr/>
            <p:nvPr/>
          </p:nvSpPr>
          <p:spPr>
            <a:xfrm flipH="1">
              <a:off x="5878513" y="31289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4" name="Oval 83"/>
            <p:cNvSpPr/>
            <p:nvPr/>
          </p:nvSpPr>
          <p:spPr>
            <a:xfrm flipH="1">
              <a:off x="5902325" y="32242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5" name="Oval 84"/>
            <p:cNvSpPr/>
            <p:nvPr/>
          </p:nvSpPr>
          <p:spPr>
            <a:xfrm flipH="1">
              <a:off x="5962650" y="31289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6" name="Oval 85"/>
            <p:cNvSpPr/>
            <p:nvPr/>
          </p:nvSpPr>
          <p:spPr>
            <a:xfrm flipH="1">
              <a:off x="5876925" y="30432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7" name="Oval 86"/>
            <p:cNvSpPr/>
            <p:nvPr/>
          </p:nvSpPr>
          <p:spPr>
            <a:xfrm flipH="1">
              <a:off x="5653088" y="3267075"/>
              <a:ext cx="44450"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8" name="Oval 87"/>
            <p:cNvSpPr/>
            <p:nvPr/>
          </p:nvSpPr>
          <p:spPr>
            <a:xfrm flipH="1">
              <a:off x="5629275" y="34083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9" name="Oval 88"/>
            <p:cNvSpPr/>
            <p:nvPr/>
          </p:nvSpPr>
          <p:spPr>
            <a:xfrm flipH="1">
              <a:off x="5811838" y="32051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0" name="Oval 89"/>
            <p:cNvSpPr/>
            <p:nvPr/>
          </p:nvSpPr>
          <p:spPr>
            <a:xfrm flipH="1">
              <a:off x="5773738" y="29924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1" name="Oval 90"/>
            <p:cNvSpPr/>
            <p:nvPr/>
          </p:nvSpPr>
          <p:spPr>
            <a:xfrm flipH="1">
              <a:off x="6226175" y="25415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2" name="Oval 91"/>
            <p:cNvSpPr/>
            <p:nvPr/>
          </p:nvSpPr>
          <p:spPr>
            <a:xfrm flipH="1">
              <a:off x="5545138" y="32432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3" name="Oval 92"/>
            <p:cNvSpPr/>
            <p:nvPr/>
          </p:nvSpPr>
          <p:spPr>
            <a:xfrm flipH="1">
              <a:off x="5043488" y="33988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4" name="Oval 93"/>
            <p:cNvSpPr/>
            <p:nvPr/>
          </p:nvSpPr>
          <p:spPr>
            <a:xfrm flipH="1">
              <a:off x="5203825" y="2963863"/>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5" name="Oval 94"/>
            <p:cNvSpPr/>
            <p:nvPr/>
          </p:nvSpPr>
          <p:spPr>
            <a:xfrm flipH="1">
              <a:off x="5548313" y="30575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6" name="Oval 95"/>
            <p:cNvSpPr/>
            <p:nvPr/>
          </p:nvSpPr>
          <p:spPr>
            <a:xfrm flipH="1">
              <a:off x="5526088" y="320040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7" name="Oval 96"/>
            <p:cNvSpPr/>
            <p:nvPr/>
          </p:nvSpPr>
          <p:spPr>
            <a:xfrm flipH="1">
              <a:off x="5708650" y="29956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8" name="Oval 97"/>
            <p:cNvSpPr/>
            <p:nvPr/>
          </p:nvSpPr>
          <p:spPr>
            <a:xfrm flipH="1">
              <a:off x="5357813" y="30337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9" name="Oval 98"/>
            <p:cNvSpPr/>
            <p:nvPr/>
          </p:nvSpPr>
          <p:spPr>
            <a:xfrm flipH="1">
              <a:off x="5380038" y="31289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0" name="Oval 99"/>
            <p:cNvSpPr/>
            <p:nvPr/>
          </p:nvSpPr>
          <p:spPr>
            <a:xfrm flipH="1">
              <a:off x="5441950" y="30337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1" name="Oval 100"/>
            <p:cNvSpPr/>
            <p:nvPr/>
          </p:nvSpPr>
          <p:spPr>
            <a:xfrm flipH="1">
              <a:off x="5461000" y="2867025"/>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2" name="Oval 101"/>
            <p:cNvSpPr/>
            <p:nvPr/>
          </p:nvSpPr>
          <p:spPr>
            <a:xfrm flipH="1">
              <a:off x="6021388" y="267335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3" name="Oval 102"/>
            <p:cNvSpPr/>
            <p:nvPr/>
          </p:nvSpPr>
          <p:spPr>
            <a:xfrm flipH="1">
              <a:off x="6040438" y="27320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4" name="Oval 103"/>
            <p:cNvSpPr/>
            <p:nvPr/>
          </p:nvSpPr>
          <p:spPr>
            <a:xfrm flipH="1">
              <a:off x="6030913" y="25892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 name="Oval 104"/>
            <p:cNvSpPr/>
            <p:nvPr/>
          </p:nvSpPr>
          <p:spPr>
            <a:xfrm flipH="1">
              <a:off x="5900738" y="26368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Oval 105"/>
            <p:cNvSpPr/>
            <p:nvPr/>
          </p:nvSpPr>
          <p:spPr>
            <a:xfrm flipH="1">
              <a:off x="6007100" y="268446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7" name="Oval 106"/>
            <p:cNvSpPr/>
            <p:nvPr/>
          </p:nvSpPr>
          <p:spPr>
            <a:xfrm flipH="1">
              <a:off x="5832475" y="27320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8" name="Oval 107"/>
            <p:cNvSpPr/>
            <p:nvPr/>
          </p:nvSpPr>
          <p:spPr>
            <a:xfrm flipH="1">
              <a:off x="5878513" y="27416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9" name="Oval 108"/>
            <p:cNvSpPr/>
            <p:nvPr/>
          </p:nvSpPr>
          <p:spPr>
            <a:xfrm flipH="1">
              <a:off x="5670550" y="28924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0" name="Oval 109"/>
            <p:cNvSpPr/>
            <p:nvPr/>
          </p:nvSpPr>
          <p:spPr>
            <a:xfrm flipH="1">
              <a:off x="5689600" y="29495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1" name="Oval 110"/>
            <p:cNvSpPr/>
            <p:nvPr/>
          </p:nvSpPr>
          <p:spPr>
            <a:xfrm flipH="1">
              <a:off x="5680075" y="28082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2" name="Oval 111"/>
            <p:cNvSpPr/>
            <p:nvPr/>
          </p:nvSpPr>
          <p:spPr>
            <a:xfrm flipH="1">
              <a:off x="5549900" y="28543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3" name="Oval 112"/>
            <p:cNvSpPr/>
            <p:nvPr/>
          </p:nvSpPr>
          <p:spPr>
            <a:xfrm flipH="1">
              <a:off x="5657850" y="29019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4" name="Oval 113"/>
            <p:cNvSpPr/>
            <p:nvPr/>
          </p:nvSpPr>
          <p:spPr>
            <a:xfrm flipH="1">
              <a:off x="5481638" y="29495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5" name="Oval 114"/>
            <p:cNvSpPr/>
            <p:nvPr/>
          </p:nvSpPr>
          <p:spPr>
            <a:xfrm flipH="1">
              <a:off x="5527675" y="2960688"/>
              <a:ext cx="46038"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6" name="Oval 115"/>
            <p:cNvSpPr/>
            <p:nvPr/>
          </p:nvSpPr>
          <p:spPr>
            <a:xfrm flipH="1">
              <a:off x="6019800" y="30067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7" name="Oval 116"/>
            <p:cNvSpPr/>
            <p:nvPr/>
          </p:nvSpPr>
          <p:spPr>
            <a:xfrm flipH="1">
              <a:off x="6040438" y="30638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8" name="Oval 117"/>
            <p:cNvSpPr/>
            <p:nvPr/>
          </p:nvSpPr>
          <p:spPr>
            <a:xfrm flipH="1">
              <a:off x="6029325" y="29225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9" name="Oval 118"/>
            <p:cNvSpPr/>
            <p:nvPr/>
          </p:nvSpPr>
          <p:spPr>
            <a:xfrm flipH="1">
              <a:off x="5900738" y="2970213"/>
              <a:ext cx="46037"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0" name="Oval 119"/>
            <p:cNvSpPr/>
            <p:nvPr/>
          </p:nvSpPr>
          <p:spPr>
            <a:xfrm flipH="1">
              <a:off x="6007100" y="30162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1" name="Oval 120"/>
            <p:cNvSpPr/>
            <p:nvPr/>
          </p:nvSpPr>
          <p:spPr>
            <a:xfrm flipH="1">
              <a:off x="5832475" y="3063875"/>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2" name="Oval 121"/>
            <p:cNvSpPr/>
            <p:nvPr/>
          </p:nvSpPr>
          <p:spPr>
            <a:xfrm flipH="1">
              <a:off x="5876925" y="30749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3" name="Oval 122"/>
            <p:cNvSpPr/>
            <p:nvPr/>
          </p:nvSpPr>
          <p:spPr>
            <a:xfrm flipH="1">
              <a:off x="4105275" y="28781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4" name="Oval 123"/>
            <p:cNvSpPr/>
            <p:nvPr/>
          </p:nvSpPr>
          <p:spPr>
            <a:xfrm flipH="1">
              <a:off x="4760913" y="47005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5" name="Oval 124"/>
            <p:cNvSpPr/>
            <p:nvPr/>
          </p:nvSpPr>
          <p:spPr>
            <a:xfrm flipH="1">
              <a:off x="4395788" y="4200525"/>
              <a:ext cx="46037"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6" name="Oval 125"/>
            <p:cNvSpPr/>
            <p:nvPr/>
          </p:nvSpPr>
          <p:spPr>
            <a:xfrm flipH="1">
              <a:off x="5764213" y="30448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7" name="Oval 126"/>
            <p:cNvSpPr/>
            <p:nvPr/>
          </p:nvSpPr>
          <p:spPr>
            <a:xfrm flipH="1">
              <a:off x="5751513" y="305435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8" name="Oval 127"/>
            <p:cNvSpPr/>
            <p:nvPr/>
          </p:nvSpPr>
          <p:spPr>
            <a:xfrm flipH="1">
              <a:off x="5575300" y="31019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9" name="Oval 128"/>
            <p:cNvSpPr/>
            <p:nvPr/>
          </p:nvSpPr>
          <p:spPr>
            <a:xfrm flipH="1">
              <a:off x="5705475" y="31496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0" name="Oval 129"/>
            <p:cNvSpPr/>
            <p:nvPr/>
          </p:nvSpPr>
          <p:spPr>
            <a:xfrm flipH="1">
              <a:off x="5621338" y="3113088"/>
              <a:ext cx="46037" cy="46037"/>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1" name="Oval 130"/>
            <p:cNvSpPr/>
            <p:nvPr/>
          </p:nvSpPr>
          <p:spPr>
            <a:xfrm flipH="1">
              <a:off x="6454775" y="24955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2" name="Oval 131"/>
            <p:cNvSpPr/>
            <p:nvPr/>
          </p:nvSpPr>
          <p:spPr>
            <a:xfrm flipH="1">
              <a:off x="6400800" y="28257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3" name="Oval 132"/>
            <p:cNvSpPr/>
            <p:nvPr/>
          </p:nvSpPr>
          <p:spPr>
            <a:xfrm flipH="1">
              <a:off x="6423025" y="29210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4" name="Oval 133"/>
            <p:cNvSpPr/>
            <p:nvPr/>
          </p:nvSpPr>
          <p:spPr>
            <a:xfrm flipH="1">
              <a:off x="6354763" y="30146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5" name="Oval 134"/>
            <p:cNvSpPr/>
            <p:nvPr/>
          </p:nvSpPr>
          <p:spPr>
            <a:xfrm flipH="1">
              <a:off x="6483350" y="30622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6" name="Oval 135"/>
            <p:cNvSpPr/>
            <p:nvPr/>
          </p:nvSpPr>
          <p:spPr>
            <a:xfrm flipH="1">
              <a:off x="6400800" y="3025775"/>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7" name="Oval 136"/>
            <p:cNvSpPr/>
            <p:nvPr/>
          </p:nvSpPr>
          <p:spPr>
            <a:xfrm flipH="1">
              <a:off x="6419850" y="28829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8" name="Oval 137"/>
            <p:cNvSpPr/>
            <p:nvPr/>
          </p:nvSpPr>
          <p:spPr>
            <a:xfrm flipH="1">
              <a:off x="6386513" y="28352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9" name="Oval 138"/>
            <p:cNvSpPr/>
            <p:nvPr/>
          </p:nvSpPr>
          <p:spPr>
            <a:xfrm flipH="1">
              <a:off x="6340475" y="29305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0" name="Oval 139"/>
            <p:cNvSpPr/>
            <p:nvPr/>
          </p:nvSpPr>
          <p:spPr>
            <a:xfrm flipH="1">
              <a:off x="6257925" y="28940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1" name="Oval 140"/>
            <p:cNvSpPr/>
            <p:nvPr/>
          </p:nvSpPr>
          <p:spPr>
            <a:xfrm flipH="1">
              <a:off x="6234113" y="29876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2" name="Oval 141"/>
            <p:cNvSpPr/>
            <p:nvPr/>
          </p:nvSpPr>
          <p:spPr>
            <a:xfrm flipH="1">
              <a:off x="6410325" y="2817813"/>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3" name="Oval 142"/>
            <p:cNvSpPr/>
            <p:nvPr/>
          </p:nvSpPr>
          <p:spPr>
            <a:xfrm flipH="1">
              <a:off x="6456363" y="282733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4" name="Oval 143"/>
            <p:cNvSpPr/>
            <p:nvPr/>
          </p:nvSpPr>
          <p:spPr>
            <a:xfrm flipH="1">
              <a:off x="6248400" y="2978150"/>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5" name="Oval 144"/>
            <p:cNvSpPr/>
            <p:nvPr/>
          </p:nvSpPr>
          <p:spPr>
            <a:xfrm flipH="1">
              <a:off x="6267450" y="30353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6" name="Oval 145"/>
            <p:cNvSpPr/>
            <p:nvPr/>
          </p:nvSpPr>
          <p:spPr>
            <a:xfrm flipH="1">
              <a:off x="6257925" y="2894013"/>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7" name="Oval 146"/>
            <p:cNvSpPr/>
            <p:nvPr/>
          </p:nvSpPr>
          <p:spPr>
            <a:xfrm flipH="1">
              <a:off x="6234113" y="29876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8" name="Oval 147"/>
            <p:cNvSpPr/>
            <p:nvPr/>
          </p:nvSpPr>
          <p:spPr>
            <a:xfrm flipH="1">
              <a:off x="6477000" y="30559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9" name="Oval 148"/>
            <p:cNvSpPr/>
            <p:nvPr/>
          </p:nvSpPr>
          <p:spPr>
            <a:xfrm flipH="1">
              <a:off x="5897563" y="30622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0" name="Oval 149"/>
            <p:cNvSpPr/>
            <p:nvPr/>
          </p:nvSpPr>
          <p:spPr>
            <a:xfrm flipH="1">
              <a:off x="5878513" y="321468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1" name="Oval 150"/>
            <p:cNvSpPr/>
            <p:nvPr/>
          </p:nvSpPr>
          <p:spPr>
            <a:xfrm flipH="1">
              <a:off x="5902325" y="33083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2" name="Oval 151"/>
            <p:cNvSpPr/>
            <p:nvPr/>
          </p:nvSpPr>
          <p:spPr>
            <a:xfrm flipH="1">
              <a:off x="5962650" y="321468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 name="Oval 152"/>
            <p:cNvSpPr/>
            <p:nvPr/>
          </p:nvSpPr>
          <p:spPr>
            <a:xfrm flipH="1">
              <a:off x="6029325" y="306387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4" name="Oval 153"/>
            <p:cNvSpPr/>
            <p:nvPr/>
          </p:nvSpPr>
          <p:spPr>
            <a:xfrm flipH="1">
              <a:off x="6053138" y="3157538"/>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5" name="Oval 154"/>
            <p:cNvSpPr/>
            <p:nvPr/>
          </p:nvSpPr>
          <p:spPr>
            <a:xfrm flipH="1">
              <a:off x="5984875" y="3252788"/>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6" name="Oval 155"/>
            <p:cNvSpPr/>
            <p:nvPr/>
          </p:nvSpPr>
          <p:spPr>
            <a:xfrm flipH="1">
              <a:off x="6113463" y="330041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7" name="Oval 156"/>
            <p:cNvSpPr/>
            <p:nvPr/>
          </p:nvSpPr>
          <p:spPr>
            <a:xfrm flipH="1">
              <a:off x="6029325" y="326390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8" name="Oval 157"/>
            <p:cNvSpPr/>
            <p:nvPr/>
          </p:nvSpPr>
          <p:spPr>
            <a:xfrm flipH="1">
              <a:off x="6049963" y="31210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9" name="Oval 158"/>
            <p:cNvSpPr/>
            <p:nvPr/>
          </p:nvSpPr>
          <p:spPr>
            <a:xfrm flipH="1">
              <a:off x="6016625" y="30734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0" name="Oval 159"/>
            <p:cNvSpPr/>
            <p:nvPr/>
          </p:nvSpPr>
          <p:spPr>
            <a:xfrm flipH="1">
              <a:off x="5970588" y="3168650"/>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1" name="Oval 160"/>
            <p:cNvSpPr/>
            <p:nvPr/>
          </p:nvSpPr>
          <p:spPr>
            <a:xfrm flipH="1">
              <a:off x="5886450" y="31305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2" name="Oval 161"/>
            <p:cNvSpPr/>
            <p:nvPr/>
          </p:nvSpPr>
          <p:spPr>
            <a:xfrm flipH="1">
              <a:off x="6038850" y="3055938"/>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3" name="Oval 162"/>
            <p:cNvSpPr/>
            <p:nvPr/>
          </p:nvSpPr>
          <p:spPr>
            <a:xfrm flipH="1">
              <a:off x="6084888" y="3065463"/>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4" name="Oval 163"/>
            <p:cNvSpPr/>
            <p:nvPr/>
          </p:nvSpPr>
          <p:spPr>
            <a:xfrm flipH="1">
              <a:off x="5897563" y="32734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5" name="Oval 164"/>
            <p:cNvSpPr/>
            <p:nvPr/>
          </p:nvSpPr>
          <p:spPr>
            <a:xfrm flipH="1">
              <a:off x="5886450" y="31305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6" name="Oval 165"/>
            <p:cNvSpPr/>
            <p:nvPr/>
          </p:nvSpPr>
          <p:spPr>
            <a:xfrm flipH="1">
              <a:off x="6107113" y="329247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7" name="Oval 166"/>
            <p:cNvSpPr/>
            <p:nvPr/>
          </p:nvSpPr>
          <p:spPr>
            <a:xfrm flipH="1">
              <a:off x="5332413" y="3489325"/>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8" name="Oval 167"/>
            <p:cNvSpPr/>
            <p:nvPr/>
          </p:nvSpPr>
          <p:spPr>
            <a:xfrm flipH="1">
              <a:off x="5607050" y="306705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9" name="Oval 168"/>
            <p:cNvSpPr/>
            <p:nvPr/>
          </p:nvSpPr>
          <p:spPr>
            <a:xfrm flipH="1">
              <a:off x="5375275" y="3311525"/>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0" name="Oval 169"/>
            <p:cNvSpPr/>
            <p:nvPr/>
          </p:nvSpPr>
          <p:spPr>
            <a:xfrm rot="5400000" flipH="1">
              <a:off x="5753894" y="3998119"/>
              <a:ext cx="46037"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1" name="Oval 170"/>
            <p:cNvSpPr/>
            <p:nvPr/>
          </p:nvSpPr>
          <p:spPr>
            <a:xfrm rot="5400000" flipH="1">
              <a:off x="5530851" y="3706812"/>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2" name="Oval 171"/>
            <p:cNvSpPr/>
            <p:nvPr/>
          </p:nvSpPr>
          <p:spPr>
            <a:xfrm rot="5400000" flipH="1">
              <a:off x="5504657" y="3698081"/>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3" name="Oval 172"/>
            <p:cNvSpPr/>
            <p:nvPr/>
          </p:nvSpPr>
          <p:spPr>
            <a:xfrm rot="5400000" flipH="1">
              <a:off x="5530057" y="3790156"/>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4" name="Oval 173"/>
            <p:cNvSpPr/>
            <p:nvPr/>
          </p:nvSpPr>
          <p:spPr>
            <a:xfrm rot="5400000" flipH="1">
              <a:off x="5591176" y="3697287"/>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5" name="Oval 174"/>
            <p:cNvSpPr/>
            <p:nvPr/>
          </p:nvSpPr>
          <p:spPr>
            <a:xfrm rot="5400000" flipH="1">
              <a:off x="5611813" y="3735387"/>
              <a:ext cx="44450"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6" name="Oval 175"/>
            <p:cNvSpPr/>
            <p:nvPr/>
          </p:nvSpPr>
          <p:spPr>
            <a:xfrm rot="5400000" flipH="1">
              <a:off x="5739607" y="3783806"/>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7" name="Oval 176"/>
            <p:cNvSpPr/>
            <p:nvPr/>
          </p:nvSpPr>
          <p:spPr>
            <a:xfrm rot="5400000" flipH="1">
              <a:off x="5762625" y="3651250"/>
              <a:ext cx="46038" cy="46038"/>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8" name="Oval 177"/>
            <p:cNvSpPr/>
            <p:nvPr/>
          </p:nvSpPr>
          <p:spPr>
            <a:xfrm rot="5400000" flipH="1">
              <a:off x="5732463" y="3775075"/>
              <a:ext cx="47625"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79" name="Oval 178"/>
            <p:cNvSpPr/>
            <p:nvPr/>
          </p:nvSpPr>
          <p:spPr>
            <a:xfrm flipH="1">
              <a:off x="4514850" y="2374900"/>
              <a:ext cx="46038" cy="47625"/>
            </a:xfrm>
            <a:prstGeom prst="ellipse">
              <a:avLst/>
            </a:prstGeom>
            <a:solidFill>
              <a:srgbClr val="008000"/>
            </a:solidFill>
            <a:ln>
              <a:solidFill>
                <a:srgbClr val="008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grpSp>
        <p:nvGrpSpPr>
          <p:cNvPr id="92172" name="Group 340"/>
          <p:cNvGrpSpPr>
            <a:grpSpLocks/>
          </p:cNvGrpSpPr>
          <p:nvPr/>
        </p:nvGrpSpPr>
        <p:grpSpPr bwMode="auto">
          <a:xfrm>
            <a:off x="3622675" y="2630488"/>
            <a:ext cx="2306638" cy="1844675"/>
            <a:chOff x="3622675" y="2630994"/>
            <a:chExt cx="2306425" cy="1844169"/>
          </a:xfrm>
        </p:grpSpPr>
        <p:sp>
          <p:nvSpPr>
            <p:cNvPr id="342" name="Oval 341"/>
            <p:cNvSpPr/>
            <p:nvPr/>
          </p:nvSpPr>
          <p:spPr>
            <a:xfrm flipV="1">
              <a:off x="3886176" y="4289476"/>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3" name="Oval 342"/>
            <p:cNvSpPr/>
            <p:nvPr/>
          </p:nvSpPr>
          <p:spPr>
            <a:xfrm flipV="1">
              <a:off x="4014752" y="424186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4" name="Oval 343"/>
            <p:cNvSpPr/>
            <p:nvPr/>
          </p:nvSpPr>
          <p:spPr>
            <a:xfrm flipV="1">
              <a:off x="3908399" y="419425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5" name="Oval 344"/>
            <p:cNvSpPr/>
            <p:nvPr/>
          </p:nvSpPr>
          <p:spPr>
            <a:xfrm flipV="1">
              <a:off x="3965543" y="424186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6" name="Oval 345"/>
            <p:cNvSpPr/>
            <p:nvPr/>
          </p:nvSpPr>
          <p:spPr>
            <a:xfrm flipV="1">
              <a:off x="4084595" y="4146640"/>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7" name="Oval 346"/>
            <p:cNvSpPr/>
            <p:nvPr/>
          </p:nvSpPr>
          <p:spPr>
            <a:xfrm flipV="1">
              <a:off x="3954432" y="409902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8" name="Oval 347"/>
            <p:cNvSpPr/>
            <p:nvPr/>
          </p:nvSpPr>
          <p:spPr>
            <a:xfrm flipV="1">
              <a:off x="3805221" y="3976825"/>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9" name="Oval 348"/>
            <p:cNvSpPr/>
            <p:nvPr/>
          </p:nvSpPr>
          <p:spPr>
            <a:xfrm flipV="1">
              <a:off x="5202092" y="372448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0" name="Oval 349"/>
            <p:cNvSpPr/>
            <p:nvPr/>
          </p:nvSpPr>
          <p:spPr>
            <a:xfrm flipV="1">
              <a:off x="5224315" y="312298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1" name="Oval 350"/>
            <p:cNvSpPr/>
            <p:nvPr/>
          </p:nvSpPr>
          <p:spPr>
            <a:xfrm flipV="1">
              <a:off x="3981417" y="358640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2" name="Oval 351"/>
            <p:cNvSpPr/>
            <p:nvPr/>
          </p:nvSpPr>
          <p:spPr>
            <a:xfrm flipV="1">
              <a:off x="3622675" y="415616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3" name="Oval 352"/>
            <p:cNvSpPr/>
            <p:nvPr/>
          </p:nvSpPr>
          <p:spPr>
            <a:xfrm flipV="1">
              <a:off x="4263966" y="418314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4" name="Oval 353"/>
            <p:cNvSpPr/>
            <p:nvPr/>
          </p:nvSpPr>
          <p:spPr>
            <a:xfrm flipV="1">
              <a:off x="4057610" y="411648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5" name="Oval 354"/>
            <p:cNvSpPr/>
            <p:nvPr/>
          </p:nvSpPr>
          <p:spPr>
            <a:xfrm flipV="1">
              <a:off x="4287777" y="387525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6" name="Oval 355"/>
            <p:cNvSpPr/>
            <p:nvPr/>
          </p:nvSpPr>
          <p:spPr>
            <a:xfrm flipV="1">
              <a:off x="4435400" y="369115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7" name="Oval 356"/>
            <p:cNvSpPr/>
            <p:nvPr/>
          </p:nvSpPr>
          <p:spPr>
            <a:xfrm flipV="1">
              <a:off x="5883066" y="263099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8" name="Oval 357"/>
            <p:cNvSpPr/>
            <p:nvPr/>
          </p:nvSpPr>
          <p:spPr>
            <a:xfrm flipV="1">
              <a:off x="4957640" y="342770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59" name="Oval 358"/>
            <p:cNvSpPr/>
            <p:nvPr/>
          </p:nvSpPr>
          <p:spPr>
            <a:xfrm flipV="1">
              <a:off x="3973481" y="4118073"/>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0" name="Oval 359"/>
            <p:cNvSpPr/>
            <p:nvPr/>
          </p:nvSpPr>
          <p:spPr>
            <a:xfrm flipV="1">
              <a:off x="3949670" y="402284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1" name="Oval 360"/>
            <p:cNvSpPr/>
            <p:nvPr/>
          </p:nvSpPr>
          <p:spPr>
            <a:xfrm flipV="1">
              <a:off x="4098881" y="383240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2" name="Oval 361"/>
            <p:cNvSpPr/>
            <p:nvPr/>
          </p:nvSpPr>
          <p:spPr>
            <a:xfrm flipV="1">
              <a:off x="3998878" y="373876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3" name="Oval 362"/>
            <p:cNvSpPr/>
            <p:nvPr/>
          </p:nvSpPr>
          <p:spPr>
            <a:xfrm flipV="1">
              <a:off x="4038562" y="4137118"/>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4" name="Oval 363"/>
            <p:cNvSpPr/>
            <p:nvPr/>
          </p:nvSpPr>
          <p:spPr>
            <a:xfrm flipV="1">
              <a:off x="4060785" y="404189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5" name="Oval 364"/>
            <p:cNvSpPr/>
            <p:nvPr/>
          </p:nvSpPr>
          <p:spPr>
            <a:xfrm flipV="1">
              <a:off x="3889350" y="411807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6" name="Oval 365"/>
            <p:cNvSpPr/>
            <p:nvPr/>
          </p:nvSpPr>
          <p:spPr>
            <a:xfrm flipV="1">
              <a:off x="4103644" y="407998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7" name="Oval 366"/>
            <p:cNvSpPr/>
            <p:nvPr/>
          </p:nvSpPr>
          <p:spPr>
            <a:xfrm flipV="1">
              <a:off x="3975067" y="420377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8" name="Oval 367"/>
            <p:cNvSpPr/>
            <p:nvPr/>
          </p:nvSpPr>
          <p:spPr>
            <a:xfrm flipV="1">
              <a:off x="4057610" y="406887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69" name="Oval 368"/>
            <p:cNvSpPr/>
            <p:nvPr/>
          </p:nvSpPr>
          <p:spPr>
            <a:xfrm flipV="1">
              <a:off x="4081421" y="3975237"/>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0" name="Oval 369"/>
            <p:cNvSpPr/>
            <p:nvPr/>
          </p:nvSpPr>
          <p:spPr>
            <a:xfrm flipV="1">
              <a:off x="4190948" y="418314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1" name="Oval 370"/>
            <p:cNvSpPr/>
            <p:nvPr/>
          </p:nvSpPr>
          <p:spPr>
            <a:xfrm flipV="1">
              <a:off x="4167138" y="408950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2" name="Oval 371"/>
            <p:cNvSpPr/>
            <p:nvPr/>
          </p:nvSpPr>
          <p:spPr>
            <a:xfrm flipV="1">
              <a:off x="4236981" y="3994282"/>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3" name="Oval 372"/>
            <p:cNvSpPr/>
            <p:nvPr/>
          </p:nvSpPr>
          <p:spPr>
            <a:xfrm flipV="1">
              <a:off x="4106818" y="394667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4" name="Oval 373"/>
            <p:cNvSpPr/>
            <p:nvPr/>
          </p:nvSpPr>
          <p:spPr>
            <a:xfrm flipV="1">
              <a:off x="4190948" y="3984760"/>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5" name="Oval 374"/>
            <p:cNvSpPr/>
            <p:nvPr/>
          </p:nvSpPr>
          <p:spPr>
            <a:xfrm flipV="1">
              <a:off x="4246505" y="4137118"/>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6" name="Oval 375"/>
            <p:cNvSpPr/>
            <p:nvPr/>
          </p:nvSpPr>
          <p:spPr>
            <a:xfrm flipV="1">
              <a:off x="4398891" y="418314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7" name="Oval 376"/>
            <p:cNvSpPr/>
            <p:nvPr/>
          </p:nvSpPr>
          <p:spPr>
            <a:xfrm flipV="1">
              <a:off x="4376668" y="408950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8" name="Oval 377"/>
            <p:cNvSpPr/>
            <p:nvPr/>
          </p:nvSpPr>
          <p:spPr>
            <a:xfrm flipV="1">
              <a:off x="4270315" y="404189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9" name="Oval 378"/>
            <p:cNvSpPr/>
            <p:nvPr/>
          </p:nvSpPr>
          <p:spPr>
            <a:xfrm flipV="1">
              <a:off x="4444924" y="399428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0" name="Oval 379"/>
            <p:cNvSpPr/>
            <p:nvPr/>
          </p:nvSpPr>
          <p:spPr>
            <a:xfrm flipV="1">
              <a:off x="4314761" y="394667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1" name="Oval 380"/>
            <p:cNvSpPr/>
            <p:nvPr/>
          </p:nvSpPr>
          <p:spPr>
            <a:xfrm flipV="1">
              <a:off x="4398891" y="3984760"/>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2" name="Oval 381"/>
            <p:cNvSpPr/>
            <p:nvPr/>
          </p:nvSpPr>
          <p:spPr>
            <a:xfrm flipV="1">
              <a:off x="4422701" y="3889536"/>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3" name="Oval 382"/>
            <p:cNvSpPr/>
            <p:nvPr/>
          </p:nvSpPr>
          <p:spPr>
            <a:xfrm flipV="1">
              <a:off x="4406828" y="431486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4" name="Oval 383"/>
            <p:cNvSpPr/>
            <p:nvPr/>
          </p:nvSpPr>
          <p:spPr>
            <a:xfrm flipV="1">
              <a:off x="4430638" y="400697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5" name="Oval 384"/>
            <p:cNvSpPr/>
            <p:nvPr/>
          </p:nvSpPr>
          <p:spPr>
            <a:xfrm flipV="1">
              <a:off x="4379843" y="4126009"/>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6" name="Oval 385"/>
            <p:cNvSpPr/>
            <p:nvPr/>
          </p:nvSpPr>
          <p:spPr>
            <a:xfrm flipV="1">
              <a:off x="4389367" y="4268845"/>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7" name="Oval 386"/>
            <p:cNvSpPr/>
            <p:nvPr/>
          </p:nvSpPr>
          <p:spPr>
            <a:xfrm flipV="1">
              <a:off x="4541753" y="4314869"/>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8" name="Oval 387"/>
            <p:cNvSpPr/>
            <p:nvPr/>
          </p:nvSpPr>
          <p:spPr>
            <a:xfrm flipV="1">
              <a:off x="4519530" y="422123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9" name="Oval 388"/>
            <p:cNvSpPr/>
            <p:nvPr/>
          </p:nvSpPr>
          <p:spPr>
            <a:xfrm flipV="1">
              <a:off x="4413177" y="4173621"/>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0" name="Oval 389"/>
            <p:cNvSpPr/>
            <p:nvPr/>
          </p:nvSpPr>
          <p:spPr>
            <a:xfrm flipV="1">
              <a:off x="4663979" y="412600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1" name="Oval 390"/>
            <p:cNvSpPr/>
            <p:nvPr/>
          </p:nvSpPr>
          <p:spPr>
            <a:xfrm flipV="1">
              <a:off x="4457623" y="407839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2" name="Oval 391"/>
            <p:cNvSpPr/>
            <p:nvPr/>
          </p:nvSpPr>
          <p:spPr>
            <a:xfrm flipV="1">
              <a:off x="4541753" y="4116486"/>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3" name="Oval 392"/>
            <p:cNvSpPr/>
            <p:nvPr/>
          </p:nvSpPr>
          <p:spPr>
            <a:xfrm flipV="1">
              <a:off x="4565563" y="4021263"/>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4" name="Oval 393"/>
            <p:cNvSpPr/>
            <p:nvPr/>
          </p:nvSpPr>
          <p:spPr>
            <a:xfrm flipV="1">
              <a:off x="4417940" y="375146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5" name="Oval 394"/>
            <p:cNvSpPr/>
            <p:nvPr/>
          </p:nvSpPr>
          <p:spPr>
            <a:xfrm flipV="1">
              <a:off x="4440163" y="3610212"/>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6" name="Oval 395"/>
            <p:cNvSpPr/>
            <p:nvPr/>
          </p:nvSpPr>
          <p:spPr>
            <a:xfrm flipV="1">
              <a:off x="5837034" y="303093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7" name="Oval 396"/>
            <p:cNvSpPr/>
            <p:nvPr/>
          </p:nvSpPr>
          <p:spPr>
            <a:xfrm flipV="1">
              <a:off x="4703663" y="379431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8" name="Oval 397"/>
            <p:cNvSpPr/>
            <p:nvPr/>
          </p:nvSpPr>
          <p:spPr>
            <a:xfrm flipV="1">
              <a:off x="4681440" y="3699088"/>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9" name="Oval 398"/>
            <p:cNvSpPr/>
            <p:nvPr/>
          </p:nvSpPr>
          <p:spPr>
            <a:xfrm flipV="1">
              <a:off x="4543340" y="379431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0" name="Oval 399"/>
            <p:cNvSpPr/>
            <p:nvPr/>
          </p:nvSpPr>
          <p:spPr>
            <a:xfrm flipV="1">
              <a:off x="4705250" y="388001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1" name="Oval 400"/>
            <p:cNvSpPr/>
            <p:nvPr/>
          </p:nvSpPr>
          <p:spPr>
            <a:xfrm flipV="1">
              <a:off x="4133803" y="375146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2" name="Oval 401"/>
            <p:cNvSpPr/>
            <p:nvPr/>
          </p:nvSpPr>
          <p:spPr>
            <a:xfrm flipV="1">
              <a:off x="4156026" y="3610212"/>
              <a:ext cx="46034"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3" name="Oval 402"/>
            <p:cNvSpPr/>
            <p:nvPr/>
          </p:nvSpPr>
          <p:spPr>
            <a:xfrm flipV="1">
              <a:off x="3973481" y="381335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4" name="Oval 403"/>
            <p:cNvSpPr/>
            <p:nvPr/>
          </p:nvSpPr>
          <p:spPr>
            <a:xfrm flipV="1">
              <a:off x="4324285" y="377526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5" name="Oval 404"/>
            <p:cNvSpPr/>
            <p:nvPr/>
          </p:nvSpPr>
          <p:spPr>
            <a:xfrm flipV="1">
              <a:off x="4300475" y="368004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6" name="Oval 405"/>
            <p:cNvSpPr/>
            <p:nvPr/>
          </p:nvSpPr>
          <p:spPr>
            <a:xfrm flipV="1">
              <a:off x="4240156" y="377526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7" name="Oval 406"/>
            <p:cNvSpPr/>
            <p:nvPr/>
          </p:nvSpPr>
          <p:spPr>
            <a:xfrm flipV="1">
              <a:off x="4344921" y="388001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8" name="Oval 407"/>
            <p:cNvSpPr/>
            <p:nvPr/>
          </p:nvSpPr>
          <p:spPr>
            <a:xfrm flipV="1">
              <a:off x="4570325" y="3657824"/>
              <a:ext cx="44446"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9" name="Oval 408"/>
            <p:cNvSpPr/>
            <p:nvPr/>
          </p:nvSpPr>
          <p:spPr>
            <a:xfrm flipV="1">
              <a:off x="4592548" y="351498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0" name="Oval 409"/>
            <p:cNvSpPr/>
            <p:nvPr/>
          </p:nvSpPr>
          <p:spPr>
            <a:xfrm flipV="1">
              <a:off x="4390954" y="3699088"/>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1" name="Oval 410"/>
            <p:cNvSpPr/>
            <p:nvPr/>
          </p:nvSpPr>
          <p:spPr>
            <a:xfrm flipV="1">
              <a:off x="4448099" y="393079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2" name="Oval 411"/>
            <p:cNvSpPr/>
            <p:nvPr/>
          </p:nvSpPr>
          <p:spPr>
            <a:xfrm flipV="1">
              <a:off x="3995704" y="438152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3" name="Oval 412"/>
            <p:cNvSpPr/>
            <p:nvPr/>
          </p:nvSpPr>
          <p:spPr>
            <a:xfrm flipV="1">
              <a:off x="4752871" y="368004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4" name="Oval 413"/>
            <p:cNvSpPr/>
            <p:nvPr/>
          </p:nvSpPr>
          <p:spPr>
            <a:xfrm flipV="1">
              <a:off x="5178281" y="352451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5" name="Oval 414"/>
            <p:cNvSpPr/>
            <p:nvPr/>
          </p:nvSpPr>
          <p:spPr>
            <a:xfrm flipV="1">
              <a:off x="5017959" y="3960954"/>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6" name="Oval 415"/>
            <p:cNvSpPr/>
            <p:nvPr/>
          </p:nvSpPr>
          <p:spPr>
            <a:xfrm flipV="1">
              <a:off x="4749696" y="386573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7" name="Oval 416"/>
            <p:cNvSpPr/>
            <p:nvPr/>
          </p:nvSpPr>
          <p:spPr>
            <a:xfrm flipV="1">
              <a:off x="4773507" y="372289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8" name="Oval 417"/>
            <p:cNvSpPr/>
            <p:nvPr/>
          </p:nvSpPr>
          <p:spPr>
            <a:xfrm flipV="1">
              <a:off x="4513181" y="392762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9" name="Oval 418"/>
            <p:cNvSpPr/>
            <p:nvPr/>
          </p:nvSpPr>
          <p:spPr>
            <a:xfrm flipV="1">
              <a:off x="4940178" y="388953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0" name="Oval 419"/>
            <p:cNvSpPr/>
            <p:nvPr/>
          </p:nvSpPr>
          <p:spPr>
            <a:xfrm flipV="1">
              <a:off x="4917955" y="379431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1" name="Oval 420"/>
            <p:cNvSpPr/>
            <p:nvPr/>
          </p:nvSpPr>
          <p:spPr>
            <a:xfrm flipV="1">
              <a:off x="4856049" y="388953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2" name="Oval 421"/>
            <p:cNvSpPr/>
            <p:nvPr/>
          </p:nvSpPr>
          <p:spPr>
            <a:xfrm flipV="1">
              <a:off x="4838588" y="4056178"/>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3" name="Oval 422"/>
            <p:cNvSpPr/>
            <p:nvPr/>
          </p:nvSpPr>
          <p:spPr>
            <a:xfrm flipV="1">
              <a:off x="4200472" y="424980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4" name="Oval 423"/>
            <p:cNvSpPr/>
            <p:nvPr/>
          </p:nvSpPr>
          <p:spPr>
            <a:xfrm flipV="1">
              <a:off x="4181423" y="4191078"/>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5" name="Oval 424"/>
            <p:cNvSpPr/>
            <p:nvPr/>
          </p:nvSpPr>
          <p:spPr>
            <a:xfrm flipV="1">
              <a:off x="4190948" y="433391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6" name="Oval 425"/>
            <p:cNvSpPr/>
            <p:nvPr/>
          </p:nvSpPr>
          <p:spPr>
            <a:xfrm flipV="1">
              <a:off x="4321110" y="428630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7" name="Oval 426"/>
            <p:cNvSpPr/>
            <p:nvPr/>
          </p:nvSpPr>
          <p:spPr>
            <a:xfrm flipV="1">
              <a:off x="4214758" y="423869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8" name="Oval 427"/>
            <p:cNvSpPr/>
            <p:nvPr/>
          </p:nvSpPr>
          <p:spPr>
            <a:xfrm flipV="1">
              <a:off x="4389367" y="419107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9" name="Oval 428"/>
            <p:cNvSpPr/>
            <p:nvPr/>
          </p:nvSpPr>
          <p:spPr>
            <a:xfrm flipV="1">
              <a:off x="4343333" y="418155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0" name="Oval 429"/>
            <p:cNvSpPr/>
            <p:nvPr/>
          </p:nvSpPr>
          <p:spPr>
            <a:xfrm flipV="1">
              <a:off x="4551277" y="403078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1" name="Oval 430"/>
            <p:cNvSpPr/>
            <p:nvPr/>
          </p:nvSpPr>
          <p:spPr>
            <a:xfrm flipV="1">
              <a:off x="4532229" y="397365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2" name="Oval 431"/>
            <p:cNvSpPr/>
            <p:nvPr/>
          </p:nvSpPr>
          <p:spPr>
            <a:xfrm flipV="1">
              <a:off x="4541753" y="4116486"/>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3" name="Oval 432"/>
            <p:cNvSpPr/>
            <p:nvPr/>
          </p:nvSpPr>
          <p:spPr>
            <a:xfrm flipV="1">
              <a:off x="4748109" y="406887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4" name="Oval 433"/>
            <p:cNvSpPr/>
            <p:nvPr/>
          </p:nvSpPr>
          <p:spPr>
            <a:xfrm flipV="1">
              <a:off x="4565563" y="4021263"/>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5" name="Oval 434"/>
            <p:cNvSpPr/>
            <p:nvPr/>
          </p:nvSpPr>
          <p:spPr>
            <a:xfrm flipV="1">
              <a:off x="4816365" y="397365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6" name="Oval 435"/>
            <p:cNvSpPr/>
            <p:nvPr/>
          </p:nvSpPr>
          <p:spPr>
            <a:xfrm flipV="1">
              <a:off x="4770332" y="3964128"/>
              <a:ext cx="46033"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7" name="Oval 436"/>
            <p:cNvSpPr/>
            <p:nvPr/>
          </p:nvSpPr>
          <p:spPr>
            <a:xfrm flipV="1">
              <a:off x="4202059" y="391651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8" name="Oval 437"/>
            <p:cNvSpPr/>
            <p:nvPr/>
          </p:nvSpPr>
          <p:spPr>
            <a:xfrm flipV="1">
              <a:off x="4181423" y="3859382"/>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9" name="Oval 438"/>
            <p:cNvSpPr/>
            <p:nvPr/>
          </p:nvSpPr>
          <p:spPr>
            <a:xfrm flipV="1">
              <a:off x="4192535" y="400063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0" name="Oval 439"/>
            <p:cNvSpPr/>
            <p:nvPr/>
          </p:nvSpPr>
          <p:spPr>
            <a:xfrm flipV="1">
              <a:off x="4321110" y="3954606"/>
              <a:ext cx="46034"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1" name="Oval 440"/>
            <p:cNvSpPr/>
            <p:nvPr/>
          </p:nvSpPr>
          <p:spPr>
            <a:xfrm flipV="1">
              <a:off x="4214758" y="3906994"/>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2" name="Oval 441"/>
            <p:cNvSpPr/>
            <p:nvPr/>
          </p:nvSpPr>
          <p:spPr>
            <a:xfrm flipV="1">
              <a:off x="4390954" y="3859382"/>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3" name="Oval 442"/>
            <p:cNvSpPr/>
            <p:nvPr/>
          </p:nvSpPr>
          <p:spPr>
            <a:xfrm flipV="1">
              <a:off x="4325873" y="382922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4" name="Oval 443"/>
            <p:cNvSpPr/>
            <p:nvPr/>
          </p:nvSpPr>
          <p:spPr>
            <a:xfrm flipV="1">
              <a:off x="5400511" y="425456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5" name="Oval 444"/>
            <p:cNvSpPr/>
            <p:nvPr/>
          </p:nvSpPr>
          <p:spPr>
            <a:xfrm flipV="1">
              <a:off x="5110026" y="2934123"/>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6" name="Oval 445"/>
            <p:cNvSpPr/>
            <p:nvPr/>
          </p:nvSpPr>
          <p:spPr>
            <a:xfrm flipV="1">
              <a:off x="4457623" y="387842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7" name="Oval 446"/>
            <p:cNvSpPr/>
            <p:nvPr/>
          </p:nvSpPr>
          <p:spPr>
            <a:xfrm flipV="1">
              <a:off x="4470322" y="386890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8" name="Oval 447"/>
            <p:cNvSpPr/>
            <p:nvPr/>
          </p:nvSpPr>
          <p:spPr>
            <a:xfrm flipV="1">
              <a:off x="4722711" y="382129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9" name="Oval 448"/>
            <p:cNvSpPr/>
            <p:nvPr/>
          </p:nvSpPr>
          <p:spPr>
            <a:xfrm flipV="1">
              <a:off x="4497307" y="375463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0" name="Oval 449"/>
            <p:cNvSpPr/>
            <p:nvPr/>
          </p:nvSpPr>
          <p:spPr>
            <a:xfrm flipV="1">
              <a:off x="4676678" y="3811770"/>
              <a:ext cx="46034" cy="46024"/>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1" name="Oval 450"/>
            <p:cNvSpPr/>
            <p:nvPr/>
          </p:nvSpPr>
          <p:spPr>
            <a:xfrm flipV="1">
              <a:off x="3767125" y="4429138"/>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2" name="Oval 451"/>
            <p:cNvSpPr/>
            <p:nvPr/>
          </p:nvSpPr>
          <p:spPr>
            <a:xfrm flipV="1">
              <a:off x="3822682" y="4097442"/>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3" name="Oval 452"/>
            <p:cNvSpPr/>
            <p:nvPr/>
          </p:nvSpPr>
          <p:spPr>
            <a:xfrm flipV="1">
              <a:off x="3798872" y="417362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4" name="Oval 453"/>
            <p:cNvSpPr/>
            <p:nvPr/>
          </p:nvSpPr>
          <p:spPr>
            <a:xfrm flipV="1">
              <a:off x="3867127" y="407998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5" name="Oval 454"/>
            <p:cNvSpPr/>
            <p:nvPr/>
          </p:nvSpPr>
          <p:spPr>
            <a:xfrm flipV="1">
              <a:off x="3738552" y="4032371"/>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6" name="Oval 455"/>
            <p:cNvSpPr/>
            <p:nvPr/>
          </p:nvSpPr>
          <p:spPr>
            <a:xfrm flipV="1">
              <a:off x="3822682" y="406887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7" name="Oval 456"/>
            <p:cNvSpPr/>
            <p:nvPr/>
          </p:nvSpPr>
          <p:spPr>
            <a:xfrm flipV="1">
              <a:off x="3802046" y="421171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8" name="Oval 457"/>
            <p:cNvSpPr/>
            <p:nvPr/>
          </p:nvSpPr>
          <p:spPr>
            <a:xfrm flipV="1">
              <a:off x="3835380" y="408791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9" name="Oval 458"/>
            <p:cNvSpPr/>
            <p:nvPr/>
          </p:nvSpPr>
          <p:spPr>
            <a:xfrm flipV="1">
              <a:off x="3881414" y="416409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0" name="Oval 459"/>
            <p:cNvSpPr/>
            <p:nvPr/>
          </p:nvSpPr>
          <p:spPr>
            <a:xfrm flipV="1">
              <a:off x="3965543" y="4200600"/>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1" name="Oval 460"/>
            <p:cNvSpPr/>
            <p:nvPr/>
          </p:nvSpPr>
          <p:spPr>
            <a:xfrm flipV="1">
              <a:off x="3987766" y="393556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2" name="Oval 461"/>
            <p:cNvSpPr/>
            <p:nvPr/>
          </p:nvSpPr>
          <p:spPr>
            <a:xfrm flipV="1">
              <a:off x="3811571" y="410537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3" name="Oval 462"/>
            <p:cNvSpPr/>
            <p:nvPr/>
          </p:nvSpPr>
          <p:spPr>
            <a:xfrm flipV="1">
              <a:off x="3767125" y="4095854"/>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4" name="Oval 463"/>
            <p:cNvSpPr/>
            <p:nvPr/>
          </p:nvSpPr>
          <p:spPr>
            <a:xfrm flipV="1">
              <a:off x="3975067" y="4116486"/>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5" name="Oval 464"/>
            <p:cNvSpPr/>
            <p:nvPr/>
          </p:nvSpPr>
          <p:spPr>
            <a:xfrm flipV="1">
              <a:off x="3954432" y="405935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6" name="Oval 465"/>
            <p:cNvSpPr/>
            <p:nvPr/>
          </p:nvSpPr>
          <p:spPr>
            <a:xfrm flipV="1">
              <a:off x="3965543" y="4200600"/>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7" name="Oval 466"/>
            <p:cNvSpPr/>
            <p:nvPr/>
          </p:nvSpPr>
          <p:spPr>
            <a:xfrm flipV="1">
              <a:off x="3987766" y="393556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8" name="Oval 467"/>
            <p:cNvSpPr/>
            <p:nvPr/>
          </p:nvSpPr>
          <p:spPr>
            <a:xfrm flipV="1">
              <a:off x="3744902" y="403872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69" name="Oval 468"/>
            <p:cNvSpPr/>
            <p:nvPr/>
          </p:nvSpPr>
          <p:spPr>
            <a:xfrm flipV="1">
              <a:off x="4324285" y="386096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0" name="Oval 469"/>
            <p:cNvSpPr/>
            <p:nvPr/>
          </p:nvSpPr>
          <p:spPr>
            <a:xfrm flipV="1">
              <a:off x="4324285" y="3689566"/>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1" name="Oval 470"/>
            <p:cNvSpPr/>
            <p:nvPr/>
          </p:nvSpPr>
          <p:spPr>
            <a:xfrm flipV="1">
              <a:off x="4300475" y="3595929"/>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2" name="Oval 471"/>
            <p:cNvSpPr/>
            <p:nvPr/>
          </p:nvSpPr>
          <p:spPr>
            <a:xfrm flipV="1">
              <a:off x="4240156" y="3689566"/>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3" name="Oval 472"/>
            <p:cNvSpPr/>
            <p:nvPr/>
          </p:nvSpPr>
          <p:spPr>
            <a:xfrm flipV="1">
              <a:off x="4192535" y="3859382"/>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4" name="Oval 473"/>
            <p:cNvSpPr/>
            <p:nvPr/>
          </p:nvSpPr>
          <p:spPr>
            <a:xfrm flipV="1">
              <a:off x="4149676" y="374670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5" name="Oval 474"/>
            <p:cNvSpPr/>
            <p:nvPr/>
          </p:nvSpPr>
          <p:spPr>
            <a:xfrm flipV="1">
              <a:off x="4219520" y="3651476"/>
              <a:ext cx="44446"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6" name="Oval 475"/>
            <p:cNvSpPr/>
            <p:nvPr/>
          </p:nvSpPr>
          <p:spPr>
            <a:xfrm flipV="1">
              <a:off x="4089357" y="360386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7" name="Oval 476"/>
            <p:cNvSpPr/>
            <p:nvPr/>
          </p:nvSpPr>
          <p:spPr>
            <a:xfrm flipV="1">
              <a:off x="4173487" y="3641954"/>
              <a:ext cx="46033" cy="46025"/>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8" name="Oval 477"/>
            <p:cNvSpPr/>
            <p:nvPr/>
          </p:nvSpPr>
          <p:spPr>
            <a:xfrm flipV="1">
              <a:off x="4152851" y="3783203"/>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79" name="Oval 478"/>
            <p:cNvSpPr/>
            <p:nvPr/>
          </p:nvSpPr>
          <p:spPr>
            <a:xfrm flipV="1">
              <a:off x="4186186" y="3830815"/>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0" name="Oval 479"/>
            <p:cNvSpPr/>
            <p:nvPr/>
          </p:nvSpPr>
          <p:spPr>
            <a:xfrm flipV="1">
              <a:off x="4232219" y="3735591"/>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1" name="Oval 480"/>
            <p:cNvSpPr/>
            <p:nvPr/>
          </p:nvSpPr>
          <p:spPr>
            <a:xfrm flipV="1">
              <a:off x="4316349" y="377368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2" name="Oval 481"/>
            <p:cNvSpPr/>
            <p:nvPr/>
          </p:nvSpPr>
          <p:spPr>
            <a:xfrm flipV="1">
              <a:off x="4183011" y="3867317"/>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3" name="Oval 482"/>
            <p:cNvSpPr/>
            <p:nvPr/>
          </p:nvSpPr>
          <p:spPr>
            <a:xfrm flipV="1">
              <a:off x="4136978" y="3857794"/>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4" name="Oval 483"/>
            <p:cNvSpPr/>
            <p:nvPr/>
          </p:nvSpPr>
          <p:spPr>
            <a:xfrm flipV="1">
              <a:off x="4305237" y="3630845"/>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5" name="Oval 484"/>
            <p:cNvSpPr/>
            <p:nvPr/>
          </p:nvSpPr>
          <p:spPr>
            <a:xfrm flipV="1">
              <a:off x="5597343" y="2910317"/>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6" name="Oval 485"/>
            <p:cNvSpPr/>
            <p:nvPr/>
          </p:nvSpPr>
          <p:spPr>
            <a:xfrm flipV="1">
              <a:off x="4095706" y="3611800"/>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7" name="Oval 486"/>
            <p:cNvSpPr/>
            <p:nvPr/>
          </p:nvSpPr>
          <p:spPr>
            <a:xfrm flipV="1">
              <a:off x="4889383" y="3434049"/>
              <a:ext cx="46034"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8" name="Oval 487"/>
            <p:cNvSpPr/>
            <p:nvPr/>
          </p:nvSpPr>
          <p:spPr>
            <a:xfrm flipV="1">
              <a:off x="4690964" y="3856208"/>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89" name="Oval 488"/>
            <p:cNvSpPr/>
            <p:nvPr/>
          </p:nvSpPr>
          <p:spPr>
            <a:xfrm flipV="1">
              <a:off x="4922718" y="3611800"/>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0" name="Oval 489"/>
            <p:cNvSpPr/>
            <p:nvPr/>
          </p:nvSpPr>
          <p:spPr>
            <a:xfrm rot="5400000" flipV="1">
              <a:off x="4923516" y="3239629"/>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1" name="Oval 490"/>
            <p:cNvSpPr/>
            <p:nvPr/>
          </p:nvSpPr>
          <p:spPr>
            <a:xfrm rot="5400000" flipV="1">
              <a:off x="4693349" y="3369768"/>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2" name="Oval 491"/>
            <p:cNvSpPr/>
            <p:nvPr/>
          </p:nvSpPr>
          <p:spPr>
            <a:xfrm rot="5400000" flipV="1">
              <a:off x="5201302" y="3341201"/>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3" name="Oval 492"/>
            <p:cNvSpPr/>
            <p:nvPr/>
          </p:nvSpPr>
          <p:spPr>
            <a:xfrm rot="5400000" flipV="1">
              <a:off x="4693349" y="3285653"/>
              <a:ext cx="46025"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4" name="Oval 493"/>
            <p:cNvSpPr/>
            <p:nvPr/>
          </p:nvSpPr>
          <p:spPr>
            <a:xfrm rot="5400000" flipV="1">
              <a:off x="4633030" y="3379290"/>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5" name="Oval 494"/>
            <p:cNvSpPr/>
            <p:nvPr/>
          </p:nvSpPr>
          <p:spPr>
            <a:xfrm rot="5400000" flipV="1">
              <a:off x="4611601" y="3340407"/>
              <a:ext cx="44438"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6" name="Oval 495"/>
            <p:cNvSpPr/>
            <p:nvPr/>
          </p:nvSpPr>
          <p:spPr>
            <a:xfrm rot="5400000" flipV="1">
              <a:off x="4482232" y="3293589"/>
              <a:ext cx="46024"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7" name="Oval 496"/>
            <p:cNvSpPr/>
            <p:nvPr/>
          </p:nvSpPr>
          <p:spPr>
            <a:xfrm rot="5400000" flipV="1">
              <a:off x="4459215" y="3426109"/>
              <a:ext cx="46025" cy="46033"/>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8" name="Oval 497"/>
            <p:cNvSpPr/>
            <p:nvPr/>
          </p:nvSpPr>
          <p:spPr>
            <a:xfrm rot="5400000" flipV="1">
              <a:off x="5353688" y="3301524"/>
              <a:ext cx="46025" cy="47621"/>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99" name="Oval 498"/>
            <p:cNvSpPr/>
            <p:nvPr/>
          </p:nvSpPr>
          <p:spPr>
            <a:xfrm flipV="1">
              <a:off x="5573533" y="3983173"/>
              <a:ext cx="46033" cy="47612"/>
            </a:xfrm>
            <a:prstGeom prst="ellipse">
              <a:avLst/>
            </a:prstGeom>
            <a:solidFill>
              <a:schemeClr val="accent6"/>
            </a:solidFill>
            <a:ln>
              <a:solidFill>
                <a:schemeClr val="accent6"/>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Tree>
    <p:extLst>
      <p:ext uri="{BB962C8B-B14F-4D97-AF65-F5344CB8AC3E}">
        <p14:creationId xmlns:p14="http://schemas.microsoft.com/office/powerpoint/2010/main" val="306369178"/>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eaLnBrk="1" hangingPunct="1">
              <a:defRPr/>
            </a:pPr>
            <a:r>
              <a:rPr lang="en-US" dirty="0" smtClean="0"/>
              <a:t>Semantic codes</a:t>
            </a:r>
            <a:endParaRPr lang="en-US" dirty="0"/>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93187"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998D9E16-DE60-254B-84F2-3C97FAF6B6E8}" type="slidenum">
              <a:rPr lang="en-US" sz="1400">
                <a:solidFill>
                  <a:srgbClr val="09213B"/>
                </a:solidFill>
                <a:latin typeface="Times New Roman" charset="0"/>
              </a:rPr>
              <a:pPr eaLnBrk="1" hangingPunct="1"/>
              <a:t>27</a:t>
            </a:fld>
            <a:endParaRPr lang="en-US" sz="1400">
              <a:solidFill>
                <a:srgbClr val="09213B"/>
              </a:solidFill>
              <a:latin typeface="Times New Roman" charset="0"/>
            </a:endParaRPr>
          </a:p>
        </p:txBody>
      </p:sp>
      <p:grpSp>
        <p:nvGrpSpPr>
          <p:cNvPr id="93188" name="Group 3"/>
          <p:cNvGrpSpPr>
            <a:grpSpLocks/>
          </p:cNvGrpSpPr>
          <p:nvPr/>
        </p:nvGrpSpPr>
        <p:grpSpPr bwMode="auto">
          <a:xfrm>
            <a:off x="5121275" y="1485900"/>
            <a:ext cx="660400" cy="4419600"/>
            <a:chOff x="3264" y="912"/>
            <a:chExt cx="416" cy="2784"/>
          </a:xfrm>
        </p:grpSpPr>
        <p:sp>
          <p:nvSpPr>
            <p:cNvPr id="93200"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3201" name="Text Box 5"/>
            <p:cNvSpPr txBox="1">
              <a:spLocks noChangeArrowheads="1"/>
            </p:cNvSpPr>
            <p:nvPr/>
          </p:nvSpPr>
          <p:spPr bwMode="auto">
            <a:xfrm>
              <a:off x="3273" y="912"/>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sp>
          <p:nvSpPr>
            <p:cNvPr id="93202" name="Text Box 6"/>
            <p:cNvSpPr txBox="1">
              <a:spLocks noChangeArrowheads="1"/>
            </p:cNvSpPr>
            <p:nvPr/>
          </p:nvSpPr>
          <p:spPr bwMode="auto">
            <a:xfrm>
              <a:off x="3264" y="3374"/>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grpSp>
      <p:grpSp>
        <p:nvGrpSpPr>
          <p:cNvPr id="93189" name="Group 7"/>
          <p:cNvGrpSpPr>
            <a:grpSpLocks/>
          </p:cNvGrpSpPr>
          <p:nvPr/>
        </p:nvGrpSpPr>
        <p:grpSpPr bwMode="auto">
          <a:xfrm>
            <a:off x="2847975" y="3543300"/>
            <a:ext cx="4495800" cy="400050"/>
            <a:chOff x="1536" y="2208"/>
            <a:chExt cx="3429" cy="252"/>
          </a:xfrm>
        </p:grpSpPr>
        <p:sp>
          <p:nvSpPr>
            <p:cNvPr id="93197"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93198" name="Text Box 9"/>
            <p:cNvSpPr txBox="1">
              <a:spLocks noChangeArrowheads="1"/>
            </p:cNvSpPr>
            <p:nvPr/>
          </p:nvSpPr>
          <p:spPr bwMode="auto">
            <a:xfrm>
              <a:off x="4432" y="2208"/>
              <a:ext cx="5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sp>
          <p:nvSpPr>
            <p:cNvPr id="93199" name="Text Box 10"/>
            <p:cNvSpPr txBox="1">
              <a:spLocks noChangeArrowheads="1"/>
            </p:cNvSpPr>
            <p:nvPr/>
          </p:nvSpPr>
          <p:spPr bwMode="auto">
            <a:xfrm>
              <a:off x="1536" y="220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grpSp>
      <p:sp>
        <p:nvSpPr>
          <p:cNvPr id="93190" name="Text Box 11"/>
          <p:cNvSpPr txBox="1">
            <a:spLocks noChangeArrowheads="1"/>
          </p:cNvSpPr>
          <p:nvPr/>
        </p:nvSpPr>
        <p:spPr bwMode="auto">
          <a:xfrm>
            <a:off x="5619750" y="2265363"/>
            <a:ext cx="1363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rhizomatic</a:t>
            </a:r>
          </a:p>
          <a:p>
            <a:pPr algn="ctr" eaLnBrk="1" hangingPunct="1"/>
            <a:r>
              <a:rPr lang="en-US" sz="2000" i="1">
                <a:solidFill>
                  <a:schemeClr val="accent1"/>
                </a:solidFill>
                <a:latin typeface="Times New Roman" charset="0"/>
                <a:cs typeface="Times New Roman" charset="0"/>
              </a:rPr>
              <a:t>code</a:t>
            </a:r>
          </a:p>
        </p:txBody>
      </p:sp>
      <p:sp>
        <p:nvSpPr>
          <p:cNvPr id="93191" name="Text Box 12"/>
          <p:cNvSpPr txBox="1">
            <a:spLocks noChangeArrowheads="1"/>
          </p:cNvSpPr>
          <p:nvPr/>
        </p:nvSpPr>
        <p:spPr bwMode="auto">
          <a:xfrm>
            <a:off x="5694363" y="4252913"/>
            <a:ext cx="128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figurative</a:t>
            </a:r>
          </a:p>
          <a:p>
            <a:pPr algn="ctr" eaLnBrk="1" hangingPunct="1"/>
            <a:r>
              <a:rPr lang="en-US" sz="2000" i="1">
                <a:solidFill>
                  <a:schemeClr val="accent1"/>
                </a:solidFill>
                <a:latin typeface="Times New Roman" charset="0"/>
                <a:cs typeface="Times New Roman" charset="0"/>
              </a:rPr>
              <a:t>code</a:t>
            </a:r>
          </a:p>
        </p:txBody>
      </p:sp>
      <p:sp>
        <p:nvSpPr>
          <p:cNvPr id="93192" name="Text Box 13"/>
          <p:cNvSpPr txBox="1">
            <a:spLocks noChangeArrowheads="1"/>
          </p:cNvSpPr>
          <p:nvPr/>
        </p:nvSpPr>
        <p:spPr bwMode="auto">
          <a:xfrm>
            <a:off x="3503613" y="2265363"/>
            <a:ext cx="79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motif</a:t>
            </a:r>
          </a:p>
          <a:p>
            <a:pPr algn="ctr" eaLnBrk="1" hangingPunct="1"/>
            <a:r>
              <a:rPr lang="en-US" sz="2000" i="1">
                <a:solidFill>
                  <a:schemeClr val="accent1"/>
                </a:solidFill>
                <a:latin typeface="Times New Roman" charset="0"/>
                <a:cs typeface="Times New Roman" charset="0"/>
              </a:rPr>
              <a:t>code</a:t>
            </a:r>
          </a:p>
        </p:txBody>
      </p:sp>
      <p:sp>
        <p:nvSpPr>
          <p:cNvPr id="93193" name="Text Box 14"/>
          <p:cNvSpPr txBox="1">
            <a:spLocks noChangeArrowheads="1"/>
          </p:cNvSpPr>
          <p:nvPr/>
        </p:nvSpPr>
        <p:spPr bwMode="auto">
          <a:xfrm>
            <a:off x="3416300" y="4252913"/>
            <a:ext cx="1049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chemeClr val="accent1"/>
                </a:solidFill>
                <a:latin typeface="Times New Roman" charset="0"/>
                <a:cs typeface="Times New Roman" charset="0"/>
              </a:rPr>
              <a:t>prosaic</a:t>
            </a:r>
          </a:p>
          <a:p>
            <a:pPr algn="ctr" eaLnBrk="1" hangingPunct="1"/>
            <a:r>
              <a:rPr lang="en-US" sz="2000" i="1">
                <a:solidFill>
                  <a:schemeClr val="accent1"/>
                </a:solidFill>
                <a:latin typeface="Times New Roman" charset="0"/>
                <a:cs typeface="Times New Roman" charset="0"/>
              </a:rPr>
              <a:t>code</a:t>
            </a:r>
          </a:p>
        </p:txBody>
      </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38" name="Oval 337"/>
          <p:cNvSpPr/>
          <p:nvPr/>
        </p:nvSpPr>
        <p:spPr>
          <a:xfrm>
            <a:off x="5224463" y="2532063"/>
            <a:ext cx="1214437" cy="923925"/>
          </a:xfrm>
          <a:prstGeom prst="ellipse">
            <a:avLst/>
          </a:prstGeom>
          <a:noFill/>
          <a:ln w="25400">
            <a:solidFill>
              <a:srgbClr val="008000"/>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9" name="Oval 338"/>
          <p:cNvSpPr/>
          <p:nvPr/>
        </p:nvSpPr>
        <p:spPr>
          <a:xfrm>
            <a:off x="3708400" y="3571875"/>
            <a:ext cx="1214438" cy="925513"/>
          </a:xfrm>
          <a:prstGeom prst="ellipse">
            <a:avLst/>
          </a:prstGeom>
          <a:noFill/>
          <a:ln w="25400">
            <a:solidFill>
              <a:schemeClr val="accent6"/>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extLst>
      <p:ext uri="{BB962C8B-B14F-4D97-AF65-F5344CB8AC3E}">
        <p14:creationId xmlns:p14="http://schemas.microsoft.com/office/powerpoint/2010/main" val="320514246"/>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eaLnBrk="1" hangingPunct="1">
              <a:defRPr/>
            </a:pPr>
            <a:r>
              <a:rPr lang="en-US">
                <a:latin typeface="Times New Roman" charset="0"/>
                <a:ea typeface="ＭＳ Ｐゴシック" charset="0"/>
                <a:cs typeface="ＭＳ Ｐゴシック" charset="0"/>
              </a:rPr>
              <a:t>Semantic codes</a:t>
            </a:r>
          </a:p>
        </p:txBody>
      </p:sp>
      <p:sp>
        <p:nvSpPr>
          <p:cNvPr id="5" name="Footer Placeholder 4"/>
          <p:cNvSpPr>
            <a:spLocks noGrp="1"/>
          </p:cNvSpPr>
          <p:nvPr>
            <p:ph type="ftr" sz="quarter" idx="14"/>
          </p:nvPr>
        </p:nvSpPr>
        <p:spPr/>
        <p:txBody>
          <a:bodyPr/>
          <a:lstStyle/>
          <a:p>
            <a:pPr>
              <a:defRPr/>
            </a:pPr>
            <a:r>
              <a:rPr lang="en-US"/>
              <a:t>www.legitimationcodetheory.com</a:t>
            </a:r>
          </a:p>
        </p:txBody>
      </p:sp>
      <p:sp>
        <p:nvSpPr>
          <p:cNvPr id="50181"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B9A8D474-E01A-AB41-AF9E-0D2A93243866}" type="slidenum">
              <a:rPr lang="en-US" sz="1400">
                <a:solidFill>
                  <a:srgbClr val="09213B"/>
                </a:solidFill>
                <a:latin typeface="Times New Roman" charset="0"/>
              </a:rPr>
              <a:pPr eaLnBrk="1" hangingPunct="1"/>
              <a:t>28</a:t>
            </a:fld>
            <a:endParaRPr lang="en-US" sz="1400">
              <a:solidFill>
                <a:srgbClr val="09213B"/>
              </a:solidFill>
              <a:latin typeface="Times New Roman" charset="0"/>
            </a:endParaRPr>
          </a:p>
        </p:txBody>
      </p:sp>
      <p:grpSp>
        <p:nvGrpSpPr>
          <p:cNvPr id="50182" name="Group 3"/>
          <p:cNvGrpSpPr>
            <a:grpSpLocks/>
          </p:cNvGrpSpPr>
          <p:nvPr/>
        </p:nvGrpSpPr>
        <p:grpSpPr bwMode="auto">
          <a:xfrm>
            <a:off x="5121275" y="1485900"/>
            <a:ext cx="660400" cy="4419600"/>
            <a:chOff x="3264" y="912"/>
            <a:chExt cx="416" cy="2784"/>
          </a:xfrm>
        </p:grpSpPr>
        <p:sp>
          <p:nvSpPr>
            <p:cNvPr id="50202" name="Line 4"/>
            <p:cNvSpPr>
              <a:spLocks noChangeShapeType="1"/>
            </p:cNvSpPr>
            <p:nvPr/>
          </p:nvSpPr>
          <p:spPr bwMode="auto">
            <a:xfrm>
              <a:off x="3264" y="912"/>
              <a:ext cx="0" cy="2784"/>
            </a:xfrm>
            <a:prstGeom prst="line">
              <a:avLst/>
            </a:prstGeom>
            <a:noFill/>
            <a:ln w="1905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0203" name="Text Box 5"/>
            <p:cNvSpPr txBox="1">
              <a:spLocks noChangeArrowheads="1"/>
            </p:cNvSpPr>
            <p:nvPr/>
          </p:nvSpPr>
          <p:spPr bwMode="auto">
            <a:xfrm>
              <a:off x="3273" y="912"/>
              <a:ext cx="4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sp>
          <p:nvSpPr>
            <p:cNvPr id="50204" name="Text Box 6"/>
            <p:cNvSpPr txBox="1">
              <a:spLocks noChangeArrowheads="1"/>
            </p:cNvSpPr>
            <p:nvPr/>
          </p:nvSpPr>
          <p:spPr bwMode="auto">
            <a:xfrm>
              <a:off x="3264" y="3374"/>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SG+</a:t>
              </a:r>
            </a:p>
          </p:txBody>
        </p:sp>
      </p:grpSp>
      <p:grpSp>
        <p:nvGrpSpPr>
          <p:cNvPr id="50183" name="Group 7"/>
          <p:cNvGrpSpPr>
            <a:grpSpLocks/>
          </p:cNvGrpSpPr>
          <p:nvPr/>
        </p:nvGrpSpPr>
        <p:grpSpPr bwMode="auto">
          <a:xfrm>
            <a:off x="2847975" y="3543300"/>
            <a:ext cx="4495800" cy="400050"/>
            <a:chOff x="1536" y="2208"/>
            <a:chExt cx="3429" cy="252"/>
          </a:xfrm>
        </p:grpSpPr>
        <p:sp>
          <p:nvSpPr>
            <p:cNvPr id="50199" name="Line 8"/>
            <p:cNvSpPr>
              <a:spLocks noChangeShapeType="1"/>
            </p:cNvSpPr>
            <p:nvPr/>
          </p:nvSpPr>
          <p:spPr bwMode="auto">
            <a:xfrm>
              <a:off x="1536" y="2208"/>
              <a:ext cx="3408" cy="0"/>
            </a:xfrm>
            <a:prstGeom prst="line">
              <a:avLst/>
            </a:prstGeom>
            <a:noFill/>
            <a:ln w="12700" cap="sq">
              <a:solidFill>
                <a:schemeClr val="tx1"/>
              </a:solidFill>
              <a:round/>
              <a:headEnd type="triangle" w="lg" len="lg"/>
              <a:tailEnd type="triangle" w="lg" len="lg"/>
            </a:ln>
            <a:extLst>
              <a:ext uri="{909E8E84-426E-40dd-AFC4-6F175D3DCCD1}">
                <a14:hiddenFill xmlns:a14="http://schemas.microsoft.com/office/drawing/2010/main">
                  <a:noFill/>
                </a14:hiddenFill>
              </a:ext>
            </a:extLst>
          </p:spPr>
          <p:txBody>
            <a:bodyPr wrap="none" anchor="ctr"/>
            <a:lstStyle/>
            <a:p>
              <a:endParaRPr lang="en-US"/>
            </a:p>
          </p:txBody>
        </p:sp>
        <p:sp>
          <p:nvSpPr>
            <p:cNvPr id="50200" name="Text Box 9"/>
            <p:cNvSpPr txBox="1">
              <a:spLocks noChangeArrowheads="1"/>
            </p:cNvSpPr>
            <p:nvPr/>
          </p:nvSpPr>
          <p:spPr bwMode="auto">
            <a:xfrm>
              <a:off x="4432" y="2208"/>
              <a:ext cx="5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sp>
          <p:nvSpPr>
            <p:cNvPr id="50201" name="Text Box 10"/>
            <p:cNvSpPr txBox="1">
              <a:spLocks noChangeArrowheads="1"/>
            </p:cNvSpPr>
            <p:nvPr/>
          </p:nvSpPr>
          <p:spPr bwMode="auto">
            <a:xfrm>
              <a:off x="1536" y="2208"/>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SD–</a:t>
              </a:r>
            </a:p>
          </p:txBody>
        </p:sp>
      </p:grpSp>
      <p:sp>
        <p:nvSpPr>
          <p:cNvPr id="50184" name="Text Box 11"/>
          <p:cNvSpPr txBox="1">
            <a:spLocks noChangeArrowheads="1"/>
          </p:cNvSpPr>
          <p:nvPr/>
        </p:nvSpPr>
        <p:spPr bwMode="auto">
          <a:xfrm>
            <a:off x="5619750" y="2265363"/>
            <a:ext cx="13636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rgbClr val="000000"/>
                </a:solidFill>
                <a:latin typeface="Times New Roman" charset="0"/>
                <a:cs typeface="Times New Roman" charset="0"/>
              </a:rPr>
              <a:t>rhizomatic</a:t>
            </a:r>
          </a:p>
          <a:p>
            <a:pPr algn="ctr" eaLnBrk="1" hangingPunct="1"/>
            <a:r>
              <a:rPr lang="en-US" sz="2000" i="1">
                <a:solidFill>
                  <a:srgbClr val="000000"/>
                </a:solidFill>
                <a:latin typeface="Times New Roman" charset="0"/>
                <a:cs typeface="Times New Roman" charset="0"/>
              </a:rPr>
              <a:t>code</a:t>
            </a:r>
          </a:p>
        </p:txBody>
      </p:sp>
      <p:sp>
        <p:nvSpPr>
          <p:cNvPr id="50185" name="Text Box 12"/>
          <p:cNvSpPr txBox="1">
            <a:spLocks noChangeArrowheads="1"/>
          </p:cNvSpPr>
          <p:nvPr/>
        </p:nvSpPr>
        <p:spPr bwMode="auto">
          <a:xfrm>
            <a:off x="5694363" y="4252913"/>
            <a:ext cx="1289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rgbClr val="000000"/>
                </a:solidFill>
                <a:latin typeface="Times New Roman" charset="0"/>
                <a:cs typeface="Times New Roman" charset="0"/>
              </a:rPr>
              <a:t>figurative</a:t>
            </a:r>
          </a:p>
          <a:p>
            <a:pPr algn="ctr" eaLnBrk="1" hangingPunct="1"/>
            <a:r>
              <a:rPr lang="en-US" sz="2000" i="1">
                <a:solidFill>
                  <a:srgbClr val="000000"/>
                </a:solidFill>
                <a:latin typeface="Times New Roman" charset="0"/>
                <a:cs typeface="Times New Roman" charset="0"/>
              </a:rPr>
              <a:t>code</a:t>
            </a:r>
          </a:p>
        </p:txBody>
      </p:sp>
      <p:sp>
        <p:nvSpPr>
          <p:cNvPr id="50186" name="Text Box 13"/>
          <p:cNvSpPr txBox="1">
            <a:spLocks noChangeArrowheads="1"/>
          </p:cNvSpPr>
          <p:nvPr/>
        </p:nvSpPr>
        <p:spPr bwMode="auto">
          <a:xfrm>
            <a:off x="3503613" y="2265363"/>
            <a:ext cx="79851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rgbClr val="000000"/>
                </a:solidFill>
                <a:latin typeface="Times New Roman" charset="0"/>
                <a:cs typeface="Times New Roman" charset="0"/>
              </a:rPr>
              <a:t>motif</a:t>
            </a:r>
          </a:p>
          <a:p>
            <a:pPr algn="ctr" eaLnBrk="1" hangingPunct="1"/>
            <a:r>
              <a:rPr lang="en-US" sz="2000" i="1">
                <a:solidFill>
                  <a:srgbClr val="000000"/>
                </a:solidFill>
                <a:latin typeface="Times New Roman" charset="0"/>
                <a:cs typeface="Times New Roman" charset="0"/>
              </a:rPr>
              <a:t>code</a:t>
            </a:r>
          </a:p>
        </p:txBody>
      </p:sp>
      <p:sp>
        <p:nvSpPr>
          <p:cNvPr id="50187" name="Text Box 14"/>
          <p:cNvSpPr txBox="1">
            <a:spLocks noChangeArrowheads="1"/>
          </p:cNvSpPr>
          <p:nvPr/>
        </p:nvSpPr>
        <p:spPr bwMode="auto">
          <a:xfrm>
            <a:off x="3416300" y="4252913"/>
            <a:ext cx="104933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i="1">
                <a:solidFill>
                  <a:srgbClr val="000000"/>
                </a:solidFill>
                <a:latin typeface="Times New Roman" charset="0"/>
                <a:cs typeface="Times New Roman" charset="0"/>
              </a:rPr>
              <a:t>prosaic</a:t>
            </a:r>
          </a:p>
          <a:p>
            <a:pPr algn="ctr" eaLnBrk="1" hangingPunct="1"/>
            <a:r>
              <a:rPr lang="en-US" sz="2000" i="1">
                <a:solidFill>
                  <a:srgbClr val="000000"/>
                </a:solidFill>
                <a:latin typeface="Times New Roman" charset="0"/>
                <a:cs typeface="Times New Roman" charset="0"/>
              </a:rPr>
              <a:t>code</a:t>
            </a:r>
          </a:p>
        </p:txBody>
      </p:sp>
      <p:grpSp>
        <p:nvGrpSpPr>
          <p:cNvPr id="7" name="Group 26"/>
          <p:cNvGrpSpPr>
            <a:grpSpLocks/>
          </p:cNvGrpSpPr>
          <p:nvPr/>
        </p:nvGrpSpPr>
        <p:grpSpPr bwMode="auto">
          <a:xfrm>
            <a:off x="3416300" y="1647825"/>
            <a:ext cx="1344613" cy="1428750"/>
            <a:chOff x="3415775" y="1647295"/>
            <a:chExt cx="1345185" cy="1429175"/>
          </a:xfrm>
        </p:grpSpPr>
        <p:cxnSp>
          <p:nvCxnSpPr>
            <p:cNvPr id="50196" name="Straight Connector 19"/>
            <p:cNvCxnSpPr>
              <a:cxnSpLocks noChangeShapeType="1"/>
            </p:cNvCxnSpPr>
            <p:nvPr/>
          </p:nvCxnSpPr>
          <p:spPr bwMode="auto">
            <a:xfrm rot="16200000" flipV="1">
              <a:off x="3770359" y="1816633"/>
              <a:ext cx="990600" cy="990600"/>
            </a:xfrm>
            <a:prstGeom prst="line">
              <a:avLst/>
            </a:prstGeom>
            <a:noFill/>
            <a:ln w="38100" cap="rnd" cmpd="dbl">
              <a:solidFill>
                <a:srgbClr val="660066"/>
              </a:solidFill>
              <a:round/>
              <a:headEnd type="oval" w="med" len="med"/>
              <a:tailEnd type="oval" w="med" len="med"/>
            </a:ln>
            <a:extLst>
              <a:ext uri="{909E8E84-426E-40dd-AFC4-6F175D3DCCD1}">
                <a14:hiddenFill xmlns:a14="http://schemas.microsoft.com/office/drawing/2010/main">
                  <a:noFill/>
                </a14:hiddenFill>
              </a:ext>
            </a:extLst>
          </p:spPr>
        </p:cxnSp>
        <p:sp>
          <p:nvSpPr>
            <p:cNvPr id="50197" name="Text Box 5"/>
            <p:cNvSpPr txBox="1">
              <a:spLocks noChangeArrowheads="1"/>
            </p:cNvSpPr>
            <p:nvPr/>
          </p:nvSpPr>
          <p:spPr bwMode="auto">
            <a:xfrm>
              <a:off x="3415775" y="1647295"/>
              <a:ext cx="3545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i="1">
                  <a:solidFill>
                    <a:srgbClr val="660066"/>
                  </a:solidFill>
                  <a:latin typeface="Times New Roman" charset="0"/>
                  <a:cs typeface="Times New Roman" charset="0"/>
                </a:rPr>
                <a:t>1</a:t>
              </a:r>
            </a:p>
          </p:txBody>
        </p:sp>
        <p:sp>
          <p:nvSpPr>
            <p:cNvPr id="50198" name="Text Box 5"/>
            <p:cNvSpPr txBox="1">
              <a:spLocks noChangeArrowheads="1"/>
            </p:cNvSpPr>
            <p:nvPr/>
          </p:nvSpPr>
          <p:spPr bwMode="auto">
            <a:xfrm>
              <a:off x="4406376" y="2737916"/>
              <a:ext cx="3545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i="1">
                  <a:solidFill>
                    <a:srgbClr val="660066"/>
                  </a:solidFill>
                  <a:latin typeface="Times New Roman" charset="0"/>
                  <a:cs typeface="Times New Roman" charset="0"/>
                </a:rPr>
                <a:t>2</a:t>
              </a:r>
            </a:p>
          </p:txBody>
        </p:sp>
      </p:grpSp>
      <p:grpSp>
        <p:nvGrpSpPr>
          <p:cNvPr id="8" name="Group 27"/>
          <p:cNvGrpSpPr>
            <a:grpSpLocks/>
          </p:cNvGrpSpPr>
          <p:nvPr/>
        </p:nvGrpSpPr>
        <p:grpSpPr bwMode="auto">
          <a:xfrm>
            <a:off x="4583113" y="2806700"/>
            <a:ext cx="355600" cy="1360488"/>
            <a:chOff x="4583668" y="2807233"/>
            <a:chExt cx="354584" cy="1359186"/>
          </a:xfrm>
        </p:grpSpPr>
        <p:cxnSp>
          <p:nvCxnSpPr>
            <p:cNvPr id="50194" name="Straight Connector 18"/>
            <p:cNvCxnSpPr>
              <a:cxnSpLocks noChangeShapeType="1"/>
            </p:cNvCxnSpPr>
            <p:nvPr/>
          </p:nvCxnSpPr>
          <p:spPr bwMode="auto">
            <a:xfrm rot="16200000" flipV="1">
              <a:off x="4290635" y="3277558"/>
              <a:ext cx="1066800" cy="126150"/>
            </a:xfrm>
            <a:prstGeom prst="line">
              <a:avLst/>
            </a:prstGeom>
            <a:noFill/>
            <a:ln w="38100" cap="rnd" cmpd="dbl">
              <a:solidFill>
                <a:srgbClr val="660066"/>
              </a:solidFill>
              <a:round/>
              <a:headEnd type="oval" w="med" len="med"/>
              <a:tailEnd type="oval" w="med" len="med"/>
            </a:ln>
            <a:extLst>
              <a:ext uri="{909E8E84-426E-40dd-AFC4-6F175D3DCCD1}">
                <a14:hiddenFill xmlns:a14="http://schemas.microsoft.com/office/drawing/2010/main">
                  <a:noFill/>
                </a14:hiddenFill>
              </a:ext>
            </a:extLst>
          </p:spPr>
        </p:cxnSp>
        <p:sp>
          <p:nvSpPr>
            <p:cNvPr id="50195" name="Text Box 5"/>
            <p:cNvSpPr txBox="1">
              <a:spLocks noChangeArrowheads="1"/>
            </p:cNvSpPr>
            <p:nvPr/>
          </p:nvSpPr>
          <p:spPr bwMode="auto">
            <a:xfrm>
              <a:off x="4583668" y="3827865"/>
              <a:ext cx="3545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i="1">
                  <a:solidFill>
                    <a:srgbClr val="660066"/>
                  </a:solidFill>
                  <a:latin typeface="Times New Roman" charset="0"/>
                  <a:cs typeface="Times New Roman" charset="0"/>
                </a:rPr>
                <a:t>3</a:t>
              </a:r>
            </a:p>
          </p:txBody>
        </p:sp>
      </p:grpSp>
      <p:grpSp>
        <p:nvGrpSpPr>
          <p:cNvPr id="9" name="Group 28"/>
          <p:cNvGrpSpPr>
            <a:grpSpLocks/>
          </p:cNvGrpSpPr>
          <p:nvPr/>
        </p:nvGrpSpPr>
        <p:grpSpPr bwMode="auto">
          <a:xfrm>
            <a:off x="4886325" y="3873500"/>
            <a:ext cx="1838325" cy="339725"/>
            <a:chOff x="4887110" y="3874034"/>
            <a:chExt cx="1837264" cy="338555"/>
          </a:xfrm>
        </p:grpSpPr>
        <p:sp>
          <p:nvSpPr>
            <p:cNvPr id="50192" name="Text Box 5"/>
            <p:cNvSpPr txBox="1">
              <a:spLocks noChangeArrowheads="1"/>
            </p:cNvSpPr>
            <p:nvPr/>
          </p:nvSpPr>
          <p:spPr bwMode="auto">
            <a:xfrm>
              <a:off x="6369790" y="3874035"/>
              <a:ext cx="35458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i="1">
                  <a:solidFill>
                    <a:srgbClr val="660066"/>
                  </a:solidFill>
                  <a:latin typeface="Times New Roman" charset="0"/>
                  <a:cs typeface="Times New Roman" charset="0"/>
                </a:rPr>
                <a:t>4</a:t>
              </a:r>
            </a:p>
          </p:txBody>
        </p:sp>
        <p:cxnSp>
          <p:nvCxnSpPr>
            <p:cNvPr id="50193" name="Straight Connector 24"/>
            <p:cNvCxnSpPr>
              <a:cxnSpLocks noChangeShapeType="1"/>
            </p:cNvCxnSpPr>
            <p:nvPr/>
          </p:nvCxnSpPr>
          <p:spPr bwMode="auto">
            <a:xfrm rot="10800000">
              <a:off x="4887110" y="3874034"/>
              <a:ext cx="1436686" cy="169277"/>
            </a:xfrm>
            <a:prstGeom prst="line">
              <a:avLst/>
            </a:prstGeom>
            <a:noFill/>
            <a:ln w="38100" cap="rnd" cmpd="dbl">
              <a:solidFill>
                <a:srgbClr val="660066"/>
              </a:solidFill>
              <a:round/>
              <a:headEnd type="oval" w="med" len="med"/>
              <a:tailEnd type="oval" w="med" len="med"/>
            </a:ln>
            <a:extLst>
              <a:ext uri="{909E8E84-426E-40dd-AFC4-6F175D3DCCD1}">
                <a14:hiddenFill xmlns:a14="http://schemas.microsoft.com/office/drawing/2010/main">
                  <a:noFill/>
                </a14:hiddenFill>
              </a:ext>
            </a:extLst>
          </p:spPr>
        </p:cxnSp>
      </p:grpSp>
      <p:sp>
        <p:nvSpPr>
          <p:cNvPr id="26"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01527648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Semantic profiles</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CFC8F43-3EA0-5846-A556-4444940E804D}" type="slidenum">
              <a:rPr lang="en-US"/>
              <a:pPr>
                <a:defRPr/>
              </a:pPr>
              <a:t>29</a:t>
            </a:fld>
            <a:endParaRPr lang="en-US" dirty="0"/>
          </a:p>
        </p:txBody>
      </p:sp>
      <p:grpSp>
        <p:nvGrpSpPr>
          <p:cNvPr id="3" name="Group 19"/>
          <p:cNvGrpSpPr>
            <a:grpSpLocks/>
          </p:cNvGrpSpPr>
          <p:nvPr/>
        </p:nvGrpSpPr>
        <p:grpSpPr bwMode="auto">
          <a:xfrm>
            <a:off x="2368550" y="5513388"/>
            <a:ext cx="6251575" cy="476250"/>
            <a:chOff x="2514600" y="5867400"/>
            <a:chExt cx="6367463" cy="476807"/>
          </a:xfrm>
        </p:grpSpPr>
        <p:cxnSp>
          <p:nvCxnSpPr>
            <p:cNvPr id="8" name="Straight Connector 7"/>
            <p:cNvCxnSpPr>
              <a:cxnSpLocks noChangeShapeType="1"/>
            </p:cNvCxnSpPr>
            <p:nvPr/>
          </p:nvCxnSpPr>
          <p:spPr bwMode="auto">
            <a:xfrm>
              <a:off x="2514600" y="5867400"/>
              <a:ext cx="6367463" cy="15894"/>
            </a:xfrm>
            <a:prstGeom prst="line">
              <a:avLst/>
            </a:prstGeom>
            <a:noFill/>
            <a:ln w="25400">
              <a:solidFill>
                <a:srgbClr val="2B3E4D"/>
              </a:solidFill>
              <a:round/>
              <a:headEnd/>
              <a:tailEnd/>
            </a:ln>
            <a:effectLst>
              <a:outerShdw blurRad="40000" dist="20000" dir="5400000" rotWithShape="0">
                <a:srgbClr val="808080">
                  <a:alpha val="37999"/>
                </a:srgbClr>
              </a:outerShdw>
            </a:effectLst>
            <a:extLst/>
          </p:spPr>
        </p:cxnSp>
        <p:sp>
          <p:nvSpPr>
            <p:cNvPr id="53263" name="TextBox 29"/>
            <p:cNvSpPr txBox="1">
              <a:spLocks noChangeArrowheads="1"/>
            </p:cNvSpPr>
            <p:nvPr/>
          </p:nvSpPr>
          <p:spPr bwMode="auto">
            <a:xfrm>
              <a:off x="7831743" y="5944097"/>
              <a:ext cx="934432" cy="400110"/>
            </a:xfrm>
            <a:prstGeom prst="rect">
              <a:avLst/>
            </a:prstGeom>
            <a:noFill/>
            <a:ln w="9525">
              <a:noFill/>
              <a:miter lim="800000"/>
              <a:headEnd/>
              <a:tailEnd/>
            </a:ln>
          </p:spPr>
          <p:txBody>
            <a:bodyPr>
              <a:prstTxWarp prst="textNoShape">
                <a:avLst/>
              </a:prstTxWarp>
              <a:spAutoFit/>
            </a:bodyPr>
            <a:lstStyle/>
            <a:p>
              <a:pPr algn="r"/>
              <a:r>
                <a:rPr lang="en-US" sz="2000">
                  <a:solidFill>
                    <a:srgbClr val="2B3E4D"/>
                  </a:solidFill>
                  <a:latin typeface="Times New Roman" charset="0"/>
                  <a:ea typeface="Times New Roman" charset="0"/>
                  <a:cs typeface="Times New Roman" charset="0"/>
                </a:rPr>
                <a:t>Time</a:t>
              </a:r>
            </a:p>
          </p:txBody>
        </p:sp>
      </p:grpSp>
      <p:grpSp>
        <p:nvGrpSpPr>
          <p:cNvPr id="4" name="Group 18"/>
          <p:cNvGrpSpPr>
            <a:grpSpLocks/>
          </p:cNvGrpSpPr>
          <p:nvPr/>
        </p:nvGrpSpPr>
        <p:grpSpPr bwMode="auto">
          <a:xfrm>
            <a:off x="1127125" y="2152650"/>
            <a:ext cx="1554163" cy="3375025"/>
            <a:chOff x="1273086" y="1676400"/>
            <a:chExt cx="1554451" cy="4205150"/>
          </a:xfrm>
        </p:grpSpPr>
        <p:cxnSp>
          <p:nvCxnSpPr>
            <p:cNvPr id="11" name="Straight Connector 10"/>
            <p:cNvCxnSpPr>
              <a:cxnSpLocks noChangeShapeType="1"/>
            </p:cNvCxnSpPr>
            <p:nvPr/>
          </p:nvCxnSpPr>
          <p:spPr bwMode="auto">
            <a:xfrm rot="5400000">
              <a:off x="454706" y="3813576"/>
              <a:ext cx="4128009" cy="7939"/>
            </a:xfrm>
            <a:prstGeom prst="line">
              <a:avLst/>
            </a:prstGeom>
            <a:noFill/>
            <a:ln w="28575">
              <a:solidFill>
                <a:srgbClr val="2B3E4D"/>
              </a:solidFill>
              <a:round/>
              <a:headEnd/>
              <a:tailEnd/>
            </a:ln>
            <a:effectLst>
              <a:outerShdw blurRad="40000" dist="20000" dir="5400000" rotWithShape="0">
                <a:srgbClr val="808080">
                  <a:alpha val="37999"/>
                </a:srgbClr>
              </a:outerShdw>
            </a:effectLst>
            <a:extLst/>
          </p:spPr>
        </p:cxnSp>
        <p:sp>
          <p:nvSpPr>
            <p:cNvPr id="53260" name="TextBox 15"/>
            <p:cNvSpPr txBox="1">
              <a:spLocks noChangeArrowheads="1"/>
            </p:cNvSpPr>
            <p:nvPr/>
          </p:nvSpPr>
          <p:spPr bwMode="auto">
            <a:xfrm>
              <a:off x="1273086" y="1676400"/>
              <a:ext cx="1554451" cy="498530"/>
            </a:xfrm>
            <a:prstGeom prst="rect">
              <a:avLst/>
            </a:prstGeom>
            <a:noFill/>
            <a:ln w="9525">
              <a:noFill/>
              <a:miter lim="800000"/>
              <a:headEnd/>
              <a:tailEnd/>
            </a:ln>
          </p:spPr>
          <p:txBody>
            <a:bodyPr>
              <a:prstTxWarp prst="textNoShape">
                <a:avLst/>
              </a:prstTxWarp>
              <a:spAutoFit/>
            </a:bodyPr>
            <a:lstStyle/>
            <a:p>
              <a:r>
                <a:rPr lang="en-US" sz="2000">
                  <a:solidFill>
                    <a:srgbClr val="FF0000"/>
                  </a:solidFill>
                  <a:latin typeface="Times New Roman" charset="0"/>
                  <a:ea typeface="Times New Roman" charset="0"/>
                  <a:cs typeface="Times New Roman" charset="0"/>
                </a:rPr>
                <a:t>SG–, </a:t>
              </a:r>
              <a:r>
                <a:rPr lang="en-US" sz="2000">
                  <a:solidFill>
                    <a:srgbClr val="0000FF"/>
                  </a:solidFill>
                  <a:latin typeface="Times New Roman" charset="0"/>
                  <a:ea typeface="Times New Roman" charset="0"/>
                  <a:cs typeface="Times New Roman" charset="0"/>
                </a:rPr>
                <a:t>SD+</a:t>
              </a:r>
            </a:p>
          </p:txBody>
        </p:sp>
        <p:sp>
          <p:nvSpPr>
            <p:cNvPr id="53261" name="TextBox 15"/>
            <p:cNvSpPr txBox="1">
              <a:spLocks noChangeArrowheads="1"/>
            </p:cNvSpPr>
            <p:nvPr/>
          </p:nvSpPr>
          <p:spPr bwMode="auto">
            <a:xfrm>
              <a:off x="1273086" y="5381648"/>
              <a:ext cx="1554451" cy="498530"/>
            </a:xfrm>
            <a:prstGeom prst="rect">
              <a:avLst/>
            </a:prstGeom>
            <a:noFill/>
            <a:ln w="9525">
              <a:noFill/>
              <a:miter lim="800000"/>
              <a:headEnd/>
              <a:tailEnd/>
            </a:ln>
          </p:spPr>
          <p:txBody>
            <a:bodyPr>
              <a:prstTxWarp prst="textNoShape">
                <a:avLst/>
              </a:prstTxWarp>
              <a:spAutoFit/>
            </a:bodyPr>
            <a:lstStyle/>
            <a:p>
              <a:r>
                <a:rPr lang="en-US" sz="2000">
                  <a:solidFill>
                    <a:srgbClr val="FF0000"/>
                  </a:solidFill>
                  <a:latin typeface="Times New Roman" charset="0"/>
                  <a:ea typeface="Times New Roman" charset="0"/>
                  <a:cs typeface="Times New Roman" charset="0"/>
                </a:rPr>
                <a:t>SG+</a:t>
              </a:r>
              <a:r>
                <a:rPr lang="en-US" sz="2000">
                  <a:solidFill>
                    <a:srgbClr val="2B3E4D"/>
                  </a:solidFill>
                  <a:latin typeface="Times New Roman" charset="0"/>
                  <a:ea typeface="Times New Roman" charset="0"/>
                  <a:cs typeface="Times New Roman" charset="0"/>
                </a:rPr>
                <a:t>, </a:t>
              </a:r>
              <a:r>
                <a:rPr lang="en-US" sz="2000">
                  <a:solidFill>
                    <a:srgbClr val="0000FF"/>
                  </a:solidFill>
                  <a:latin typeface="Times New Roman" charset="0"/>
                  <a:ea typeface="Times New Roman" charset="0"/>
                  <a:cs typeface="Times New Roman" charset="0"/>
                </a:rPr>
                <a:t>SD–</a:t>
              </a:r>
            </a:p>
          </p:txBody>
        </p:sp>
      </p:grpSp>
      <p:sp>
        <p:nvSpPr>
          <p:cNvPr id="14" name="Freeform 13"/>
          <p:cNvSpPr>
            <a:spLocks noChangeArrowheads="1"/>
          </p:cNvSpPr>
          <p:nvPr/>
        </p:nvSpPr>
        <p:spPr bwMode="auto">
          <a:xfrm>
            <a:off x="2363788" y="3227388"/>
            <a:ext cx="6148387" cy="1939925"/>
          </a:xfrm>
          <a:custGeom>
            <a:avLst/>
            <a:gdLst>
              <a:gd name="T0" fmla="*/ 0 w 6148919"/>
              <a:gd name="T1" fmla="*/ 1810146 h 1941358"/>
              <a:gd name="T2" fmla="*/ 1297215 w 6148919"/>
              <a:gd name="T3" fmla="*/ 1795031 h 1941358"/>
              <a:gd name="T4" fmla="*/ 2609865 w 6148919"/>
              <a:gd name="T5" fmla="*/ 1221030 h 1941358"/>
              <a:gd name="T6" fmla="*/ 4107829 w 6148919"/>
              <a:gd name="T7" fmla="*/ 118327 h 1941358"/>
              <a:gd name="T8" fmla="*/ 5157952 w 6148919"/>
              <a:gd name="T9" fmla="*/ 511070 h 1941358"/>
              <a:gd name="T10" fmla="*/ 6130855 w 6148919"/>
              <a:gd name="T11" fmla="*/ 27688 h 1941358"/>
              <a:gd name="T12" fmla="*/ 6130855 w 6148919"/>
              <a:gd name="T13" fmla="*/ 27688 h 1941358"/>
              <a:gd name="T14" fmla="*/ 0 60000 65536"/>
              <a:gd name="T15" fmla="*/ 0 60000 65536"/>
              <a:gd name="T16" fmla="*/ 0 60000 65536"/>
              <a:gd name="T17" fmla="*/ 0 60000 65536"/>
              <a:gd name="T18" fmla="*/ 0 60000 65536"/>
              <a:gd name="T19" fmla="*/ 0 60000 65536"/>
              <a:gd name="T20" fmla="*/ 0 60000 65536"/>
              <a:gd name="T21" fmla="*/ 0 w 6148919"/>
              <a:gd name="T22" fmla="*/ 0 h 1941358"/>
              <a:gd name="T23" fmla="*/ 6148919 w 6148919"/>
              <a:gd name="T24" fmla="*/ 1941358 h 19413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8919" h="1941358">
                <a:moveTo>
                  <a:pt x="0" y="1856165"/>
                </a:moveTo>
                <a:cubicBezTo>
                  <a:pt x="432386" y="1898761"/>
                  <a:pt x="864772" y="1941358"/>
                  <a:pt x="1301030" y="1840676"/>
                </a:cubicBezTo>
                <a:cubicBezTo>
                  <a:pt x="1737288" y="1739994"/>
                  <a:pt x="2147732" y="1538630"/>
                  <a:pt x="2617549" y="1252073"/>
                </a:cubicBezTo>
                <a:cubicBezTo>
                  <a:pt x="3087366" y="965516"/>
                  <a:pt x="3693997" y="242670"/>
                  <a:pt x="4119930" y="121335"/>
                </a:cubicBezTo>
                <a:cubicBezTo>
                  <a:pt x="4545863" y="0"/>
                  <a:pt x="4834981" y="539554"/>
                  <a:pt x="5173146" y="524064"/>
                </a:cubicBezTo>
                <a:cubicBezTo>
                  <a:pt x="5511311" y="508574"/>
                  <a:pt x="6148919" y="28398"/>
                  <a:pt x="6148919" y="28398"/>
                </a:cubicBezTo>
              </a:path>
            </a:pathLst>
          </a:custGeom>
          <a:noFill/>
          <a:ln w="28575">
            <a:solidFill>
              <a:srgbClr val="FF0000"/>
            </a:solidFill>
            <a:round/>
            <a:headEnd/>
            <a:tailEnd/>
          </a:ln>
        </p:spPr>
        <p:txBody>
          <a:bodyPr>
            <a:prstTxWarp prst="textNoShape">
              <a:avLst/>
            </a:prstTxWarp>
          </a:bodyPr>
          <a:lstStyle/>
          <a:p>
            <a:endParaRPr lang="en-US"/>
          </a:p>
        </p:txBody>
      </p:sp>
      <p:sp>
        <p:nvSpPr>
          <p:cNvPr id="15" name="Freeform 14"/>
          <p:cNvSpPr>
            <a:spLocks noChangeArrowheads="1"/>
          </p:cNvSpPr>
          <p:nvPr/>
        </p:nvSpPr>
        <p:spPr bwMode="auto">
          <a:xfrm>
            <a:off x="2376488" y="2389188"/>
            <a:ext cx="6226175" cy="3124200"/>
          </a:xfrm>
          <a:custGeom>
            <a:avLst/>
            <a:gdLst>
              <a:gd name="T0" fmla="*/ 0 w 6226361"/>
              <a:gd name="T1" fmla="*/ 1525825 h 3123726"/>
              <a:gd name="T2" fmla="*/ 1284250 w 6226361"/>
              <a:gd name="T3" fmla="*/ 93413 h 3123726"/>
              <a:gd name="T4" fmla="*/ 2460152 w 6226361"/>
              <a:gd name="T5" fmla="*/ 965316 h 3123726"/>
              <a:gd name="T6" fmla="*/ 4053862 w 6226361"/>
              <a:gd name="T7" fmla="*/ 1276712 h 3123726"/>
              <a:gd name="T8" fmla="*/ 4842958 w 6226361"/>
              <a:gd name="T9" fmla="*/ 2833679 h 3123726"/>
              <a:gd name="T10" fmla="*/ 6220037 w 6226361"/>
              <a:gd name="T11" fmla="*/ 3113932 h 3123726"/>
              <a:gd name="T12" fmla="*/ 0 60000 65536"/>
              <a:gd name="T13" fmla="*/ 0 60000 65536"/>
              <a:gd name="T14" fmla="*/ 0 60000 65536"/>
              <a:gd name="T15" fmla="*/ 0 60000 65536"/>
              <a:gd name="T16" fmla="*/ 0 60000 65536"/>
              <a:gd name="T17" fmla="*/ 0 60000 65536"/>
              <a:gd name="T18" fmla="*/ 0 w 6226361"/>
              <a:gd name="T19" fmla="*/ 0 h 3123726"/>
              <a:gd name="T20" fmla="*/ 6226361 w 6226361"/>
              <a:gd name="T21" fmla="*/ 3123726 h 3123726"/>
            </a:gdLst>
            <a:ahLst/>
            <a:cxnLst>
              <a:cxn ang="T12">
                <a:pos x="T0" y="T1"/>
              </a:cxn>
              <a:cxn ang="T13">
                <a:pos x="T2" y="T3"/>
              </a:cxn>
              <a:cxn ang="T14">
                <a:pos x="T4" y="T5"/>
              </a:cxn>
              <a:cxn ang="T15">
                <a:pos x="T6" y="T7"/>
              </a:cxn>
              <a:cxn ang="T16">
                <a:pos x="T8" y="T9"/>
              </a:cxn>
              <a:cxn ang="T17">
                <a:pos x="T10" y="T11"/>
              </a:cxn>
            </a:cxnLst>
            <a:rect l="T18" t="T19" r="T20" b="T21"/>
            <a:pathLst>
              <a:path w="6226361" h="3123726">
                <a:moveTo>
                  <a:pt x="0" y="1517976"/>
                </a:moveTo>
                <a:cubicBezTo>
                  <a:pt x="437549" y="851925"/>
                  <a:pt x="875098" y="185874"/>
                  <a:pt x="1285542" y="92937"/>
                </a:cubicBezTo>
                <a:cubicBezTo>
                  <a:pt x="1695986" y="0"/>
                  <a:pt x="2000593" y="764151"/>
                  <a:pt x="2462665" y="960352"/>
                </a:cubicBezTo>
                <a:cubicBezTo>
                  <a:pt x="2924737" y="1156553"/>
                  <a:pt x="3660439" y="960352"/>
                  <a:pt x="4057976" y="1270143"/>
                </a:cubicBezTo>
                <a:cubicBezTo>
                  <a:pt x="4455513" y="1579934"/>
                  <a:pt x="4486491" y="2514470"/>
                  <a:pt x="4847888" y="2819098"/>
                </a:cubicBezTo>
                <a:cubicBezTo>
                  <a:pt x="5209285" y="3123726"/>
                  <a:pt x="6226361" y="3097910"/>
                  <a:pt x="6226361" y="3097910"/>
                </a:cubicBezTo>
              </a:path>
            </a:pathLst>
          </a:custGeom>
          <a:noFill/>
          <a:ln w="28575">
            <a:solidFill>
              <a:srgbClr val="0000FF"/>
            </a:solidFill>
            <a:round/>
            <a:headEnd/>
            <a:tailEnd/>
          </a:ln>
        </p:spPr>
        <p:txBody>
          <a:bodyPr>
            <a:prstTxWarp prst="textNoShape">
              <a:avLst/>
            </a:prstTxWarp>
          </a:bodyPr>
          <a:lstStyle/>
          <a:p>
            <a:endParaRPr lang="en-US"/>
          </a:p>
        </p:txBody>
      </p:sp>
      <p:sp>
        <p:nvSpPr>
          <p:cNvPr id="16" name="Freeform 15"/>
          <p:cNvSpPr>
            <a:spLocks noChangeArrowheads="1"/>
          </p:cNvSpPr>
          <p:nvPr/>
        </p:nvSpPr>
        <p:spPr bwMode="auto">
          <a:xfrm>
            <a:off x="2376488" y="2552700"/>
            <a:ext cx="6180137" cy="1952625"/>
          </a:xfrm>
          <a:custGeom>
            <a:avLst/>
            <a:gdLst>
              <a:gd name="T0" fmla="*/ 0 w 6179896"/>
              <a:gd name="T1" fmla="*/ 1585048 h 1951684"/>
              <a:gd name="T2" fmla="*/ 1907628 w 6179896"/>
              <a:gd name="T3" fmla="*/ 1175664 h 1951684"/>
              <a:gd name="T4" fmla="*/ 2652060 w 6179896"/>
              <a:gd name="T5" fmla="*/ 1207156 h 1951684"/>
              <a:gd name="T6" fmla="*/ 3443025 w 6179896"/>
              <a:gd name="T7" fmla="*/ 120716 h 1951684"/>
              <a:gd name="T8" fmla="*/ 4140924 w 6179896"/>
              <a:gd name="T9" fmla="*/ 1931449 h 1951684"/>
              <a:gd name="T10" fmla="*/ 5521233 w 6179896"/>
              <a:gd name="T11" fmla="*/ 435627 h 1951684"/>
              <a:gd name="T12" fmla="*/ 6188121 w 6179896"/>
              <a:gd name="T13" fmla="*/ 136462 h 1951684"/>
              <a:gd name="T14" fmla="*/ 6188121 w 6179896"/>
              <a:gd name="T15" fmla="*/ 136462 h 1951684"/>
              <a:gd name="T16" fmla="*/ 0 60000 65536"/>
              <a:gd name="T17" fmla="*/ 0 60000 65536"/>
              <a:gd name="T18" fmla="*/ 0 60000 65536"/>
              <a:gd name="T19" fmla="*/ 0 60000 65536"/>
              <a:gd name="T20" fmla="*/ 0 60000 65536"/>
              <a:gd name="T21" fmla="*/ 0 60000 65536"/>
              <a:gd name="T22" fmla="*/ 0 60000 65536"/>
              <a:gd name="T23" fmla="*/ 0 60000 65536"/>
              <a:gd name="T24" fmla="*/ 0 w 6179896"/>
              <a:gd name="T25" fmla="*/ 0 h 1951684"/>
              <a:gd name="T26" fmla="*/ 6179896 w 6179896"/>
              <a:gd name="T27" fmla="*/ 1951684 h 19516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179896" h="1951684">
                <a:moveTo>
                  <a:pt x="0" y="1559282"/>
                </a:moveTo>
                <a:cubicBezTo>
                  <a:pt x="731830" y="1388896"/>
                  <a:pt x="1463660" y="1218511"/>
                  <a:pt x="1905081" y="1156553"/>
                </a:cubicBezTo>
                <a:cubicBezTo>
                  <a:pt x="2346502" y="1094595"/>
                  <a:pt x="2392968" y="1360499"/>
                  <a:pt x="2648527" y="1187532"/>
                </a:cubicBezTo>
                <a:cubicBezTo>
                  <a:pt x="2904086" y="1014565"/>
                  <a:pt x="3190623" y="0"/>
                  <a:pt x="3438438" y="118753"/>
                </a:cubicBezTo>
                <a:cubicBezTo>
                  <a:pt x="3686253" y="237506"/>
                  <a:pt x="3789510" y="1848420"/>
                  <a:pt x="4135419" y="1900052"/>
                </a:cubicBezTo>
                <a:cubicBezTo>
                  <a:pt x="4481328" y="1951684"/>
                  <a:pt x="5173146" y="722846"/>
                  <a:pt x="5513892" y="428544"/>
                </a:cubicBezTo>
                <a:cubicBezTo>
                  <a:pt x="5854638" y="134243"/>
                  <a:pt x="6179896" y="134243"/>
                  <a:pt x="6179896" y="134243"/>
                </a:cubicBezTo>
              </a:path>
            </a:pathLst>
          </a:custGeom>
          <a:noFill/>
          <a:ln w="28575">
            <a:solidFill>
              <a:srgbClr val="2B3E4D"/>
            </a:solidFill>
            <a:round/>
            <a:headEnd/>
            <a:tailEnd/>
          </a:ln>
        </p:spPr>
        <p:txBody>
          <a:bodyPr>
            <a:prstTxWarp prst="textNoShape">
              <a:avLst/>
            </a:prstTxWarp>
          </a:bodyPr>
          <a:lstStyle/>
          <a:p>
            <a:endParaRPr lang="en-US"/>
          </a:p>
        </p:txBody>
      </p:sp>
      <p:sp>
        <p:nvSpPr>
          <p:cNvPr id="1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48130"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E770CE6-50CD-3A4F-8B98-35D3C90DA377}" type="slidenum">
              <a:rPr lang="en-US" sz="1400">
                <a:solidFill>
                  <a:srgbClr val="09213B"/>
                </a:solidFill>
                <a:latin typeface="Times New Roman" charset="0"/>
              </a:rPr>
              <a:pPr eaLnBrk="1" hangingPunct="1"/>
              <a:t>3</a:t>
            </a:fld>
            <a:endParaRPr lang="en-US" sz="1400">
              <a:solidFill>
                <a:srgbClr val="09213B"/>
              </a:solidFill>
              <a:latin typeface="Times New Roman" charset="0"/>
            </a:endParaRPr>
          </a:p>
        </p:txBody>
      </p:sp>
      <p:sp>
        <p:nvSpPr>
          <p:cNvPr id="48131" name="Text Box 2"/>
          <p:cNvSpPr txBox="1">
            <a:spLocks noChangeArrowheads="1"/>
          </p:cNvSpPr>
          <p:nvPr/>
        </p:nvSpPr>
        <p:spPr bwMode="auto">
          <a:xfrm>
            <a:off x="4987925" y="781050"/>
            <a:ext cx="1997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u="sng">
                <a:solidFill>
                  <a:schemeClr val="tx2"/>
                </a:solidFill>
                <a:latin typeface="Times New Roman" charset="0"/>
                <a:cs typeface="Times New Roman" charset="0"/>
              </a:rPr>
              <a:t>Code modalities</a:t>
            </a:r>
          </a:p>
        </p:txBody>
      </p:sp>
      <p:sp>
        <p:nvSpPr>
          <p:cNvPr id="48132" name="Text Box 3"/>
          <p:cNvSpPr txBox="1">
            <a:spLocks noChangeArrowheads="1"/>
          </p:cNvSpPr>
          <p:nvPr/>
        </p:nvSpPr>
        <p:spPr bwMode="auto">
          <a:xfrm>
            <a:off x="3311525" y="781050"/>
            <a:ext cx="13096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u="sng">
                <a:solidFill>
                  <a:schemeClr val="tx2"/>
                </a:solidFill>
                <a:latin typeface="Times New Roman" charset="0"/>
                <a:cs typeface="Times New Roman" charset="0"/>
              </a:rPr>
              <a:t>Dimension</a:t>
            </a:r>
          </a:p>
        </p:txBody>
      </p:sp>
      <p:sp>
        <p:nvSpPr>
          <p:cNvPr id="48133" name="Text Box 4"/>
          <p:cNvSpPr txBox="1">
            <a:spLocks noChangeArrowheads="1"/>
          </p:cNvSpPr>
          <p:nvPr/>
        </p:nvSpPr>
        <p:spPr bwMode="auto">
          <a:xfrm>
            <a:off x="1482725" y="2851150"/>
            <a:ext cx="152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a:solidFill>
                  <a:schemeClr val="tx2"/>
                </a:solidFill>
                <a:latin typeface="Times New Roman" charset="0"/>
                <a:cs typeface="Times New Roman" charset="0"/>
              </a:rPr>
              <a:t>Legitimation</a:t>
            </a:r>
          </a:p>
          <a:p>
            <a:pPr algn="ctr" eaLnBrk="1" hangingPunct="1"/>
            <a:r>
              <a:rPr lang="en-US" sz="2000">
                <a:solidFill>
                  <a:schemeClr val="tx2"/>
                </a:solidFill>
                <a:latin typeface="Times New Roman" charset="0"/>
                <a:cs typeface="Times New Roman" charset="0"/>
              </a:rPr>
              <a:t>Device</a:t>
            </a:r>
          </a:p>
        </p:txBody>
      </p:sp>
      <p:sp>
        <p:nvSpPr>
          <p:cNvPr id="48134" name="Text Box 5"/>
          <p:cNvSpPr txBox="1">
            <a:spLocks noChangeArrowheads="1"/>
          </p:cNvSpPr>
          <p:nvPr/>
        </p:nvSpPr>
        <p:spPr bwMode="auto">
          <a:xfrm>
            <a:off x="3311525" y="1371600"/>
            <a:ext cx="12874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Autonomy</a:t>
            </a:r>
          </a:p>
        </p:txBody>
      </p:sp>
      <p:sp>
        <p:nvSpPr>
          <p:cNvPr id="48135" name="Text Box 6"/>
          <p:cNvSpPr txBox="1">
            <a:spLocks noChangeArrowheads="1"/>
          </p:cNvSpPr>
          <p:nvPr/>
        </p:nvSpPr>
        <p:spPr bwMode="auto">
          <a:xfrm>
            <a:off x="3311525" y="2241550"/>
            <a:ext cx="974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Density</a:t>
            </a:r>
          </a:p>
        </p:txBody>
      </p:sp>
      <p:sp>
        <p:nvSpPr>
          <p:cNvPr id="48136" name="Text Box 7"/>
          <p:cNvSpPr txBox="1">
            <a:spLocks noChangeArrowheads="1"/>
          </p:cNvSpPr>
          <p:nvPr/>
        </p:nvSpPr>
        <p:spPr bwMode="auto">
          <a:xfrm>
            <a:off x="3311525" y="3286125"/>
            <a:ext cx="16383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Specialization</a:t>
            </a:r>
          </a:p>
        </p:txBody>
      </p:sp>
      <p:sp>
        <p:nvSpPr>
          <p:cNvPr id="48137" name="Text Box 8"/>
          <p:cNvSpPr txBox="1">
            <a:spLocks noChangeArrowheads="1"/>
          </p:cNvSpPr>
          <p:nvPr/>
        </p:nvSpPr>
        <p:spPr bwMode="auto">
          <a:xfrm>
            <a:off x="3311525" y="5257800"/>
            <a:ext cx="1439863"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Temporality</a:t>
            </a:r>
          </a:p>
        </p:txBody>
      </p:sp>
      <p:sp>
        <p:nvSpPr>
          <p:cNvPr id="48138" name="Line 9"/>
          <p:cNvSpPr>
            <a:spLocks noChangeShapeType="1"/>
          </p:cNvSpPr>
          <p:nvPr/>
        </p:nvSpPr>
        <p:spPr bwMode="auto">
          <a:xfrm>
            <a:off x="3098800" y="1546225"/>
            <a:ext cx="0" cy="3914775"/>
          </a:xfrm>
          <a:prstGeom prst="line">
            <a:avLst/>
          </a:prstGeom>
          <a:noFill/>
          <a:ln w="12700" cap="sq">
            <a:solidFill>
              <a:srgbClr val="2B3E4D"/>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8139" name="Line 10"/>
          <p:cNvSpPr>
            <a:spLocks noChangeShapeType="1"/>
          </p:cNvSpPr>
          <p:nvPr/>
        </p:nvSpPr>
        <p:spPr bwMode="auto">
          <a:xfrm flipH="1">
            <a:off x="2930525" y="3286125"/>
            <a:ext cx="168275" cy="0"/>
          </a:xfrm>
          <a:prstGeom prst="line">
            <a:avLst/>
          </a:prstGeom>
          <a:noFill/>
          <a:ln w="12700" cap="sq">
            <a:solidFill>
              <a:srgbClr val="2B3E4D"/>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8140" name="Line 11"/>
          <p:cNvSpPr>
            <a:spLocks noChangeShapeType="1"/>
          </p:cNvSpPr>
          <p:nvPr/>
        </p:nvSpPr>
        <p:spPr bwMode="auto">
          <a:xfrm>
            <a:off x="3098800" y="1546225"/>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1" name="Line 12"/>
          <p:cNvSpPr>
            <a:spLocks noChangeShapeType="1"/>
          </p:cNvSpPr>
          <p:nvPr/>
        </p:nvSpPr>
        <p:spPr bwMode="auto">
          <a:xfrm>
            <a:off x="3098800" y="4503738"/>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2" name="Line 13"/>
          <p:cNvSpPr>
            <a:spLocks noChangeShapeType="1"/>
          </p:cNvSpPr>
          <p:nvPr/>
        </p:nvSpPr>
        <p:spPr bwMode="auto">
          <a:xfrm>
            <a:off x="3098800" y="2503488"/>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3" name="Line 14"/>
          <p:cNvSpPr>
            <a:spLocks noChangeShapeType="1"/>
          </p:cNvSpPr>
          <p:nvPr/>
        </p:nvSpPr>
        <p:spPr bwMode="auto">
          <a:xfrm>
            <a:off x="3098800" y="3546475"/>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4" name="Line 15"/>
          <p:cNvSpPr>
            <a:spLocks noChangeShapeType="1"/>
          </p:cNvSpPr>
          <p:nvPr/>
        </p:nvSpPr>
        <p:spPr bwMode="auto">
          <a:xfrm>
            <a:off x="7366000" y="1546225"/>
            <a:ext cx="0" cy="3914775"/>
          </a:xfrm>
          <a:prstGeom prst="line">
            <a:avLst/>
          </a:prstGeom>
          <a:noFill/>
          <a:ln w="12700" cap="sq">
            <a:solidFill>
              <a:srgbClr val="2B3E4D"/>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8145" name="Line 16"/>
          <p:cNvSpPr>
            <a:spLocks noChangeShapeType="1"/>
          </p:cNvSpPr>
          <p:nvPr/>
        </p:nvSpPr>
        <p:spPr bwMode="auto">
          <a:xfrm flipH="1">
            <a:off x="7366000" y="3286125"/>
            <a:ext cx="168275" cy="0"/>
          </a:xfrm>
          <a:prstGeom prst="line">
            <a:avLst/>
          </a:prstGeom>
          <a:noFill/>
          <a:ln w="12700" cap="sq">
            <a:solidFill>
              <a:srgbClr val="2B3E4D"/>
            </a:solidFill>
            <a:round/>
            <a:headEnd type="none" w="sm" len="sm"/>
            <a:tailEnd type="none" w="sm" len="sm"/>
          </a:ln>
          <a:extLst>
            <a:ext uri="{909E8E84-426E-40dd-AFC4-6F175D3DCCD1}">
              <a14:hiddenFill xmlns:a14="http://schemas.microsoft.com/office/drawing/2010/main">
                <a:noFill/>
              </a14:hiddenFill>
            </a:ext>
          </a:extLst>
        </p:spPr>
        <p:txBody>
          <a:bodyPr wrap="none" anchor="ctr"/>
          <a:lstStyle/>
          <a:p>
            <a:endParaRPr lang="en-US"/>
          </a:p>
        </p:txBody>
      </p:sp>
      <p:sp>
        <p:nvSpPr>
          <p:cNvPr id="48146" name="Line 17"/>
          <p:cNvSpPr>
            <a:spLocks noChangeShapeType="1"/>
          </p:cNvSpPr>
          <p:nvPr/>
        </p:nvSpPr>
        <p:spPr bwMode="auto">
          <a:xfrm>
            <a:off x="7153275" y="1546225"/>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7" name="Line 18"/>
          <p:cNvSpPr>
            <a:spLocks noChangeShapeType="1"/>
          </p:cNvSpPr>
          <p:nvPr/>
        </p:nvSpPr>
        <p:spPr bwMode="auto">
          <a:xfrm>
            <a:off x="7153275" y="4503738"/>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8" name="Line 19"/>
          <p:cNvSpPr>
            <a:spLocks noChangeShapeType="1"/>
          </p:cNvSpPr>
          <p:nvPr/>
        </p:nvSpPr>
        <p:spPr bwMode="auto">
          <a:xfrm>
            <a:off x="7153275" y="2503488"/>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49" name="Line 20"/>
          <p:cNvSpPr>
            <a:spLocks noChangeShapeType="1"/>
          </p:cNvSpPr>
          <p:nvPr/>
        </p:nvSpPr>
        <p:spPr bwMode="auto">
          <a:xfrm>
            <a:off x="7153275" y="3546475"/>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50" name="Text Box 21"/>
          <p:cNvSpPr txBox="1">
            <a:spLocks noChangeArrowheads="1"/>
          </p:cNvSpPr>
          <p:nvPr/>
        </p:nvSpPr>
        <p:spPr bwMode="auto">
          <a:xfrm>
            <a:off x="7366000" y="2851150"/>
            <a:ext cx="152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2000">
                <a:solidFill>
                  <a:schemeClr val="tx2"/>
                </a:solidFill>
                <a:latin typeface="Times New Roman" charset="0"/>
                <a:cs typeface="Times New Roman" charset="0"/>
              </a:rPr>
              <a:t>legitimation</a:t>
            </a:r>
          </a:p>
          <a:p>
            <a:pPr algn="ctr" eaLnBrk="1" hangingPunct="1"/>
            <a:r>
              <a:rPr lang="en-US" sz="2000">
                <a:solidFill>
                  <a:schemeClr val="tx2"/>
                </a:solidFill>
                <a:latin typeface="Times New Roman" charset="0"/>
                <a:cs typeface="Times New Roman" charset="0"/>
              </a:rPr>
              <a:t>codes</a:t>
            </a:r>
            <a:endParaRPr lang="en-US" sz="1800">
              <a:solidFill>
                <a:schemeClr val="tx2"/>
              </a:solidFill>
              <a:latin typeface="Times New Roman" charset="0"/>
              <a:cs typeface="Times New Roman" charset="0"/>
            </a:endParaRPr>
          </a:p>
        </p:txBody>
      </p:sp>
      <p:sp>
        <p:nvSpPr>
          <p:cNvPr id="48151" name="Rectangle 22"/>
          <p:cNvSpPr>
            <a:spLocks noChangeArrowheads="1"/>
          </p:cNvSpPr>
          <p:nvPr/>
        </p:nvSpPr>
        <p:spPr bwMode="auto">
          <a:xfrm>
            <a:off x="4987925" y="1371600"/>
            <a:ext cx="16621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tx2"/>
                </a:solidFill>
                <a:latin typeface="Times New Roman" charset="0"/>
                <a:cs typeface="Times New Roman" charset="0"/>
              </a:rPr>
              <a:t>PA+/–, RA+/–</a:t>
            </a:r>
          </a:p>
        </p:txBody>
      </p:sp>
      <p:sp>
        <p:nvSpPr>
          <p:cNvPr id="48152" name="Rectangle 23"/>
          <p:cNvSpPr>
            <a:spLocks noChangeArrowheads="1"/>
          </p:cNvSpPr>
          <p:nvPr/>
        </p:nvSpPr>
        <p:spPr bwMode="auto">
          <a:xfrm>
            <a:off x="4987925" y="2241550"/>
            <a:ext cx="2070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tx2"/>
                </a:solidFill>
                <a:latin typeface="Times New Roman" charset="0"/>
                <a:cs typeface="Times New Roman" charset="0"/>
              </a:rPr>
              <a:t>MaD+/–, MoD+/–</a:t>
            </a:r>
          </a:p>
        </p:txBody>
      </p:sp>
      <p:sp>
        <p:nvSpPr>
          <p:cNvPr id="48153" name="Rectangle 24"/>
          <p:cNvSpPr>
            <a:spLocks noChangeArrowheads="1"/>
          </p:cNvSpPr>
          <p:nvPr/>
        </p:nvSpPr>
        <p:spPr bwMode="auto">
          <a:xfrm>
            <a:off x="4987925" y="3286125"/>
            <a:ext cx="16462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tx2"/>
                </a:solidFill>
                <a:latin typeface="Times New Roman" charset="0"/>
                <a:cs typeface="Times New Roman" charset="0"/>
              </a:rPr>
              <a:t>ER+/–, SR+/–</a:t>
            </a:r>
          </a:p>
        </p:txBody>
      </p:sp>
      <p:sp>
        <p:nvSpPr>
          <p:cNvPr id="48154" name="Rectangle 25"/>
          <p:cNvSpPr>
            <a:spLocks noChangeArrowheads="1"/>
          </p:cNvSpPr>
          <p:nvPr/>
        </p:nvSpPr>
        <p:spPr bwMode="auto">
          <a:xfrm>
            <a:off x="4987925" y="5257800"/>
            <a:ext cx="16335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tx2"/>
                </a:solidFill>
                <a:latin typeface="Times New Roman" charset="0"/>
                <a:cs typeface="Times New Roman" charset="0"/>
              </a:rPr>
              <a:t>TP+/–, TO+/–</a:t>
            </a:r>
          </a:p>
        </p:txBody>
      </p:sp>
      <p:sp>
        <p:nvSpPr>
          <p:cNvPr id="48155" name="Text Box 26"/>
          <p:cNvSpPr txBox="1">
            <a:spLocks noChangeArrowheads="1"/>
          </p:cNvSpPr>
          <p:nvPr/>
        </p:nvSpPr>
        <p:spPr bwMode="auto">
          <a:xfrm>
            <a:off x="3311525" y="4267200"/>
            <a:ext cx="1228725"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2000">
                <a:solidFill>
                  <a:schemeClr val="tx2"/>
                </a:solidFill>
                <a:latin typeface="Times New Roman" charset="0"/>
                <a:cs typeface="Times New Roman" charset="0"/>
              </a:rPr>
              <a:t>Semantics</a:t>
            </a:r>
          </a:p>
        </p:txBody>
      </p:sp>
      <p:sp>
        <p:nvSpPr>
          <p:cNvPr id="48156" name="Line 27"/>
          <p:cNvSpPr>
            <a:spLocks noChangeShapeType="1"/>
          </p:cNvSpPr>
          <p:nvPr/>
        </p:nvSpPr>
        <p:spPr bwMode="auto">
          <a:xfrm>
            <a:off x="3098800" y="5461000"/>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57" name="Line 28"/>
          <p:cNvSpPr>
            <a:spLocks noChangeShapeType="1"/>
          </p:cNvSpPr>
          <p:nvPr/>
        </p:nvSpPr>
        <p:spPr bwMode="auto">
          <a:xfrm>
            <a:off x="7153275" y="5461000"/>
            <a:ext cx="212725" cy="0"/>
          </a:xfrm>
          <a:prstGeom prst="line">
            <a:avLst/>
          </a:prstGeom>
          <a:noFill/>
          <a:ln w="12700" cap="sq">
            <a:solidFill>
              <a:srgbClr val="2B3E4D"/>
            </a:solidFill>
            <a:round/>
            <a:headEnd type="none" w="sm" len="sm"/>
            <a:tailEnd type="none" w="lg" len="med"/>
          </a:ln>
          <a:extLst>
            <a:ext uri="{909E8E84-426E-40dd-AFC4-6F175D3DCCD1}">
              <a14:hiddenFill xmlns:a14="http://schemas.microsoft.com/office/drawing/2010/main">
                <a:noFill/>
              </a14:hiddenFill>
            </a:ext>
          </a:extLst>
        </p:spPr>
        <p:txBody>
          <a:bodyPr wrap="none" anchor="ctr"/>
          <a:lstStyle/>
          <a:p>
            <a:endParaRPr lang="en-US"/>
          </a:p>
        </p:txBody>
      </p:sp>
      <p:sp>
        <p:nvSpPr>
          <p:cNvPr id="48158" name="Rectangle 29"/>
          <p:cNvSpPr>
            <a:spLocks noChangeArrowheads="1"/>
          </p:cNvSpPr>
          <p:nvPr/>
        </p:nvSpPr>
        <p:spPr bwMode="auto">
          <a:xfrm>
            <a:off x="4987925" y="4267200"/>
            <a:ext cx="16589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sz="2000">
                <a:solidFill>
                  <a:schemeClr val="tx2"/>
                </a:solidFill>
                <a:latin typeface="Times New Roman" charset="0"/>
                <a:cs typeface="Times New Roman" charset="0"/>
              </a:rPr>
              <a:t>SG+/–, SD+/–</a:t>
            </a:r>
          </a:p>
        </p:txBody>
      </p:sp>
      <p:sp>
        <p:nvSpPr>
          <p:cNvPr id="33"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450811195"/>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15"/>
          <p:cNvSpPr txBox="1"/>
          <p:nvPr/>
        </p:nvSpPr>
        <p:spPr bwMode="auto">
          <a:xfrm>
            <a:off x="7991475" y="2884488"/>
            <a:ext cx="573088" cy="369887"/>
          </a:xfrm>
          <a:prstGeom prst="rect">
            <a:avLst/>
          </a:prstGeom>
          <a:noFill/>
        </p:spPr>
        <p:txBody>
          <a:bodyPr>
            <a:spAutoFit/>
          </a:bodyPr>
          <a:lstStyle/>
          <a:p>
            <a:pPr>
              <a:defRPr/>
            </a:pPr>
            <a:r>
              <a:rPr lang="en-US" b="1" dirty="0">
                <a:solidFill>
                  <a:srgbClr val="C00000"/>
                </a:solidFill>
                <a:latin typeface="+mn-lt"/>
              </a:rPr>
              <a:t>A1</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9EF4554-DECE-8D4C-9358-DB16670FE1AD}" type="slidenum">
              <a:rPr lang="en-US"/>
              <a:pPr>
                <a:defRPr/>
              </a:pPr>
              <a:t>30</a:t>
            </a:fld>
            <a:endParaRPr lang="en-US" dirty="0"/>
          </a:p>
        </p:txBody>
      </p:sp>
      <p:cxnSp>
        <p:nvCxnSpPr>
          <p:cNvPr id="54277" name="Straight Connector 25"/>
          <p:cNvCxnSpPr>
            <a:cxnSpLocks noChangeShapeType="1"/>
          </p:cNvCxnSpPr>
          <p:nvPr/>
        </p:nvCxnSpPr>
        <p:spPr bwMode="auto">
          <a:xfrm>
            <a:off x="2055813" y="5116513"/>
            <a:ext cx="5710237" cy="11112"/>
          </a:xfrm>
          <a:prstGeom prst="line">
            <a:avLst/>
          </a:prstGeom>
          <a:noFill/>
          <a:ln w="25400">
            <a:solidFill>
              <a:schemeClr val="tx1"/>
            </a:solidFill>
            <a:round/>
            <a:headEnd/>
            <a:tailEnd/>
          </a:ln>
        </p:spPr>
      </p:cxnSp>
      <p:sp>
        <p:nvSpPr>
          <p:cNvPr id="54278" name="TextBox 29"/>
          <p:cNvSpPr txBox="1">
            <a:spLocks noChangeArrowheads="1"/>
          </p:cNvSpPr>
          <p:nvPr/>
        </p:nvSpPr>
        <p:spPr bwMode="auto">
          <a:xfrm>
            <a:off x="7065963" y="5113338"/>
            <a:ext cx="666750" cy="338137"/>
          </a:xfrm>
          <a:prstGeom prst="rect">
            <a:avLst/>
          </a:prstGeom>
          <a:noFill/>
          <a:ln w="9525">
            <a:noFill/>
            <a:miter lim="800000"/>
            <a:headEnd/>
            <a:tailEnd/>
          </a:ln>
        </p:spPr>
        <p:txBody>
          <a:bodyPr>
            <a:prstTxWarp prst="textNoShape">
              <a:avLst/>
            </a:prstTxWarp>
            <a:spAutoFit/>
          </a:bodyPr>
          <a:lstStyle/>
          <a:p>
            <a:pPr algn="r"/>
            <a:r>
              <a:rPr lang="en-US" sz="1600">
                <a:solidFill>
                  <a:srgbClr val="000000"/>
                </a:solidFill>
                <a:latin typeface="Times New Roman" charset="0"/>
                <a:ea typeface="Times New Roman" charset="0"/>
                <a:cs typeface="Times New Roman" charset="0"/>
              </a:rPr>
              <a:t>Time</a:t>
            </a:r>
          </a:p>
        </p:txBody>
      </p:sp>
      <p:cxnSp>
        <p:nvCxnSpPr>
          <p:cNvPr id="54279" name="Straight Connector 22"/>
          <p:cNvCxnSpPr>
            <a:cxnSpLocks noChangeShapeType="1"/>
          </p:cNvCxnSpPr>
          <p:nvPr/>
        </p:nvCxnSpPr>
        <p:spPr bwMode="auto">
          <a:xfrm rot="5400000">
            <a:off x="662782" y="3725069"/>
            <a:ext cx="2789237" cy="9525"/>
          </a:xfrm>
          <a:prstGeom prst="line">
            <a:avLst/>
          </a:prstGeom>
          <a:noFill/>
          <a:ln w="28575">
            <a:solidFill>
              <a:schemeClr val="tx1"/>
            </a:solidFill>
            <a:round/>
            <a:headEnd/>
            <a:tailEnd/>
          </a:ln>
        </p:spPr>
      </p:cxnSp>
      <p:sp>
        <p:nvSpPr>
          <p:cNvPr id="54280" name="TextBox 15"/>
          <p:cNvSpPr txBox="1">
            <a:spLocks noChangeArrowheads="1"/>
          </p:cNvSpPr>
          <p:nvPr/>
        </p:nvSpPr>
        <p:spPr bwMode="auto">
          <a:xfrm>
            <a:off x="1127125" y="4779963"/>
            <a:ext cx="969963" cy="323850"/>
          </a:xfrm>
          <a:prstGeom prst="rect">
            <a:avLst/>
          </a:prstGeom>
          <a:noFill/>
          <a:ln w="9525">
            <a:noFill/>
            <a:miter lim="800000"/>
            <a:headEnd/>
            <a:tailEnd/>
          </a:ln>
        </p:spPr>
        <p:txBody>
          <a:bodyPr>
            <a:prstTxWarp prst="textNoShape">
              <a:avLst/>
            </a:prstTxWarp>
            <a:spAutoFit/>
          </a:bodyPr>
          <a:lstStyle/>
          <a:p>
            <a:pPr algn="ctr"/>
            <a:r>
              <a:rPr lang="en-US" sz="1500">
                <a:solidFill>
                  <a:srgbClr val="000000"/>
                </a:solidFill>
                <a:latin typeface="Times New Roman" charset="0"/>
                <a:ea typeface="Times New Roman" charset="0"/>
                <a:cs typeface="Times New Roman" charset="0"/>
              </a:rPr>
              <a:t>SG+, SD–</a:t>
            </a:r>
          </a:p>
        </p:txBody>
      </p:sp>
      <p:cxnSp>
        <p:nvCxnSpPr>
          <p:cNvPr id="11" name="Straight Connector 10"/>
          <p:cNvCxnSpPr/>
          <p:nvPr/>
        </p:nvCxnSpPr>
        <p:spPr bwMode="auto">
          <a:xfrm rot="5400000" flipH="1" flipV="1">
            <a:off x="7342188" y="3808413"/>
            <a:ext cx="2446337" cy="1587"/>
          </a:xfrm>
          <a:prstGeom prst="line">
            <a:avLst/>
          </a:prstGeom>
          <a:ln w="38100" cap="flat" cmpd="dbl" algn="ctr">
            <a:solidFill>
              <a:srgbClr val="000090"/>
            </a:solidFill>
            <a:prstDash val="solid"/>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bwMode="auto">
          <a:xfrm>
            <a:off x="7948613" y="1704975"/>
            <a:ext cx="941387" cy="584200"/>
          </a:xfrm>
          <a:prstGeom prst="rect">
            <a:avLst/>
          </a:prstGeom>
          <a:noFill/>
        </p:spPr>
        <p:txBody>
          <a:bodyPr>
            <a:spAutoFit/>
          </a:bodyPr>
          <a:lstStyle/>
          <a:p>
            <a:pPr algn="ctr">
              <a:defRPr/>
            </a:pPr>
            <a:r>
              <a:rPr lang="en-US" sz="1600" i="1" dirty="0">
                <a:latin typeface="+mn-lt"/>
              </a:rPr>
              <a:t>semantic</a:t>
            </a:r>
          </a:p>
          <a:p>
            <a:pPr algn="ctr">
              <a:defRPr/>
            </a:pPr>
            <a:r>
              <a:rPr lang="en-US" sz="1600" i="1" dirty="0">
                <a:latin typeface="+mn-lt"/>
              </a:rPr>
              <a:t>ranges</a:t>
            </a:r>
          </a:p>
        </p:txBody>
      </p:sp>
      <p:cxnSp>
        <p:nvCxnSpPr>
          <p:cNvPr id="13" name="Straight Connector 12"/>
          <p:cNvCxnSpPr/>
          <p:nvPr/>
        </p:nvCxnSpPr>
        <p:spPr bwMode="auto">
          <a:xfrm rot="16200000" flipH="1">
            <a:off x="7854950" y="3021013"/>
            <a:ext cx="273050" cy="0"/>
          </a:xfrm>
          <a:prstGeom prst="line">
            <a:avLst/>
          </a:prstGeom>
          <a:ln cap="flat">
            <a:solidFill>
              <a:schemeClr val="accent6"/>
            </a:solidFill>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54284" name="TextBox 15"/>
          <p:cNvSpPr txBox="1">
            <a:spLocks noChangeArrowheads="1"/>
          </p:cNvSpPr>
          <p:nvPr/>
        </p:nvSpPr>
        <p:spPr bwMode="auto">
          <a:xfrm>
            <a:off x="1127125" y="2335213"/>
            <a:ext cx="969963" cy="323850"/>
          </a:xfrm>
          <a:prstGeom prst="rect">
            <a:avLst/>
          </a:prstGeom>
          <a:noFill/>
          <a:ln w="9525">
            <a:noFill/>
            <a:miter lim="800000"/>
            <a:headEnd/>
            <a:tailEnd/>
          </a:ln>
        </p:spPr>
        <p:txBody>
          <a:bodyPr>
            <a:prstTxWarp prst="textNoShape">
              <a:avLst/>
            </a:prstTxWarp>
            <a:spAutoFit/>
          </a:bodyPr>
          <a:lstStyle/>
          <a:p>
            <a:pPr algn="ctr"/>
            <a:r>
              <a:rPr lang="en-US" sz="1500">
                <a:latin typeface="Times New Roman" charset="0"/>
                <a:ea typeface="Times New Roman" charset="0"/>
                <a:cs typeface="Times New Roman" charset="0"/>
              </a:rPr>
              <a:t>SG–, SD+</a:t>
            </a:r>
          </a:p>
        </p:txBody>
      </p:sp>
      <p:sp>
        <p:nvSpPr>
          <p:cNvPr id="17" name="TextBox 16"/>
          <p:cNvSpPr txBox="1"/>
          <p:nvPr/>
        </p:nvSpPr>
        <p:spPr bwMode="auto">
          <a:xfrm>
            <a:off x="7991475" y="4695825"/>
            <a:ext cx="574675" cy="369888"/>
          </a:xfrm>
          <a:prstGeom prst="rect">
            <a:avLst/>
          </a:prstGeom>
          <a:noFill/>
        </p:spPr>
        <p:txBody>
          <a:bodyPr>
            <a:spAutoFit/>
          </a:bodyPr>
          <a:lstStyle/>
          <a:p>
            <a:pPr>
              <a:defRPr/>
            </a:pPr>
            <a:r>
              <a:rPr lang="en-US" b="1" dirty="0">
                <a:solidFill>
                  <a:srgbClr val="C00000"/>
                </a:solidFill>
                <a:latin typeface="+mn-lt"/>
              </a:rPr>
              <a:t>A2</a:t>
            </a:r>
          </a:p>
        </p:txBody>
      </p:sp>
      <p:sp>
        <p:nvSpPr>
          <p:cNvPr id="18" name="TextBox 17"/>
          <p:cNvSpPr txBox="1"/>
          <p:nvPr/>
        </p:nvSpPr>
        <p:spPr bwMode="auto">
          <a:xfrm>
            <a:off x="8566150" y="3630613"/>
            <a:ext cx="323850" cy="646112"/>
          </a:xfrm>
          <a:prstGeom prst="rect">
            <a:avLst/>
          </a:prstGeom>
          <a:noFill/>
        </p:spPr>
        <p:txBody>
          <a:bodyPr>
            <a:spAutoFit/>
          </a:bodyPr>
          <a:lstStyle/>
          <a:p>
            <a:pPr>
              <a:defRPr/>
            </a:pPr>
            <a:r>
              <a:rPr lang="en-US" b="1" dirty="0">
                <a:solidFill>
                  <a:srgbClr val="000090"/>
                </a:solidFill>
                <a:latin typeface="+mn-lt"/>
              </a:rPr>
              <a:t>B</a:t>
            </a:r>
          </a:p>
        </p:txBody>
      </p:sp>
      <p:sp>
        <p:nvSpPr>
          <p:cNvPr id="19" name="Freeform 18"/>
          <p:cNvSpPr/>
          <p:nvPr/>
        </p:nvSpPr>
        <p:spPr bwMode="auto">
          <a:xfrm>
            <a:off x="2052638" y="2989263"/>
            <a:ext cx="5680075" cy="168275"/>
          </a:xfrm>
          <a:custGeom>
            <a:avLst/>
            <a:gdLst>
              <a:gd name="connsiteX0" fmla="*/ 0 w 5354368"/>
              <a:gd name="connsiteY0" fmla="*/ 175114 h 248205"/>
              <a:gd name="connsiteX1" fmla="*/ 493406 w 5354368"/>
              <a:gd name="connsiteY1" fmla="*/ 92887 h 248205"/>
              <a:gd name="connsiteX2" fmla="*/ 1114732 w 5354368"/>
              <a:gd name="connsiteY2" fmla="*/ 165978 h 248205"/>
              <a:gd name="connsiteX3" fmla="*/ 1982761 w 5354368"/>
              <a:gd name="connsiteY3" fmla="*/ 175114 h 248205"/>
              <a:gd name="connsiteX4" fmla="*/ 2741144 w 5354368"/>
              <a:gd name="connsiteY4" fmla="*/ 10659 h 248205"/>
              <a:gd name="connsiteX5" fmla="*/ 3654859 w 5354368"/>
              <a:gd name="connsiteY5" fmla="*/ 239069 h 248205"/>
              <a:gd name="connsiteX6" fmla="*/ 4532025 w 5354368"/>
              <a:gd name="connsiteY6" fmla="*/ 65478 h 248205"/>
              <a:gd name="connsiteX7" fmla="*/ 5354368 w 5354368"/>
              <a:gd name="connsiteY7" fmla="*/ 92887 h 248205"/>
              <a:gd name="connsiteX8" fmla="*/ 5354368 w 5354368"/>
              <a:gd name="connsiteY8" fmla="*/ 92887 h 24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54368" h="248205">
                <a:moveTo>
                  <a:pt x="0" y="175114"/>
                </a:moveTo>
                <a:cubicBezTo>
                  <a:pt x="153808" y="134762"/>
                  <a:pt x="307617" y="94410"/>
                  <a:pt x="493406" y="92887"/>
                </a:cubicBezTo>
                <a:cubicBezTo>
                  <a:pt x="679195" y="91364"/>
                  <a:pt x="866506" y="152274"/>
                  <a:pt x="1114732" y="165978"/>
                </a:cubicBezTo>
                <a:cubicBezTo>
                  <a:pt x="1362958" y="179682"/>
                  <a:pt x="1711692" y="201001"/>
                  <a:pt x="1982761" y="175114"/>
                </a:cubicBezTo>
                <a:cubicBezTo>
                  <a:pt x="2253830" y="149228"/>
                  <a:pt x="2462461" y="0"/>
                  <a:pt x="2741144" y="10659"/>
                </a:cubicBezTo>
                <a:cubicBezTo>
                  <a:pt x="3019827" y="21318"/>
                  <a:pt x="3356379" y="229933"/>
                  <a:pt x="3654859" y="239069"/>
                </a:cubicBezTo>
                <a:cubicBezTo>
                  <a:pt x="3953339" y="248205"/>
                  <a:pt x="4248774" y="89842"/>
                  <a:pt x="4532025" y="65478"/>
                </a:cubicBezTo>
                <a:cubicBezTo>
                  <a:pt x="4815276" y="41114"/>
                  <a:pt x="5354368" y="92887"/>
                  <a:pt x="5354368" y="92887"/>
                </a:cubicBezTo>
                <a:lnTo>
                  <a:pt x="5354368" y="92887"/>
                </a:lnTo>
              </a:path>
            </a:pathLst>
          </a:custGeom>
          <a:ln>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0" name="Freeform 19"/>
          <p:cNvSpPr/>
          <p:nvPr/>
        </p:nvSpPr>
        <p:spPr bwMode="auto">
          <a:xfrm>
            <a:off x="2062163" y="2586038"/>
            <a:ext cx="5670550" cy="2446337"/>
          </a:xfrm>
          <a:custGeom>
            <a:avLst/>
            <a:gdLst>
              <a:gd name="connsiteX0" fmla="*/ 0 w 5390917"/>
              <a:gd name="connsiteY0" fmla="*/ 73091 h 2241461"/>
              <a:gd name="connsiteX1" fmla="*/ 676149 w 5390917"/>
              <a:gd name="connsiteY1" fmla="*/ 383728 h 2241461"/>
              <a:gd name="connsiteX2" fmla="*/ 1918801 w 5390917"/>
              <a:gd name="connsiteY2" fmla="*/ 1754186 h 2241461"/>
              <a:gd name="connsiteX3" fmla="*/ 2887339 w 5390917"/>
              <a:gd name="connsiteY3" fmla="*/ 2238415 h 2241461"/>
              <a:gd name="connsiteX4" fmla="*/ 3846739 w 5390917"/>
              <a:gd name="connsiteY4" fmla="*/ 1735913 h 2241461"/>
              <a:gd name="connsiteX5" fmla="*/ 4742180 w 5390917"/>
              <a:gd name="connsiteY5" fmla="*/ 301501 h 2241461"/>
              <a:gd name="connsiteX6" fmla="*/ 5390917 w 5390917"/>
              <a:gd name="connsiteY6" fmla="*/ 0 h 224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90917" h="2241461">
                <a:moveTo>
                  <a:pt x="0" y="73091"/>
                </a:moveTo>
                <a:cubicBezTo>
                  <a:pt x="178174" y="88318"/>
                  <a:pt x="356349" y="103546"/>
                  <a:pt x="676149" y="383728"/>
                </a:cubicBezTo>
                <a:cubicBezTo>
                  <a:pt x="995949" y="663911"/>
                  <a:pt x="1550270" y="1445072"/>
                  <a:pt x="1918801" y="1754186"/>
                </a:cubicBezTo>
                <a:cubicBezTo>
                  <a:pt x="2287332" y="2063300"/>
                  <a:pt x="2566016" y="2241461"/>
                  <a:pt x="2887339" y="2238415"/>
                </a:cubicBezTo>
                <a:cubicBezTo>
                  <a:pt x="3208662" y="2235370"/>
                  <a:pt x="3537599" y="2058732"/>
                  <a:pt x="3846739" y="1735913"/>
                </a:cubicBezTo>
                <a:cubicBezTo>
                  <a:pt x="4155879" y="1413094"/>
                  <a:pt x="4484817" y="590820"/>
                  <a:pt x="4742180" y="301501"/>
                </a:cubicBezTo>
                <a:cubicBezTo>
                  <a:pt x="4999543" y="12182"/>
                  <a:pt x="5390917" y="0"/>
                  <a:pt x="5390917" y="0"/>
                </a:cubicBezTo>
              </a:path>
            </a:pathLst>
          </a:custGeom>
          <a:ln w="38100" cap="flat" cmpd="dbl" algn="ctr">
            <a:solidFill>
              <a:srgbClr val="000090"/>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21" name="TextBox 20"/>
          <p:cNvSpPr txBox="1"/>
          <p:nvPr/>
        </p:nvSpPr>
        <p:spPr bwMode="auto">
          <a:xfrm>
            <a:off x="3563938" y="3630613"/>
            <a:ext cx="561975" cy="369887"/>
          </a:xfrm>
          <a:prstGeom prst="rect">
            <a:avLst/>
          </a:prstGeom>
          <a:noFill/>
        </p:spPr>
        <p:txBody>
          <a:bodyPr>
            <a:spAutoFit/>
          </a:bodyPr>
          <a:lstStyle/>
          <a:p>
            <a:pPr>
              <a:defRPr/>
            </a:pPr>
            <a:r>
              <a:rPr lang="en-US" b="1" dirty="0">
                <a:solidFill>
                  <a:srgbClr val="000090"/>
                </a:solidFill>
                <a:latin typeface="+mn-lt"/>
              </a:rPr>
              <a:t>B</a:t>
            </a:r>
          </a:p>
        </p:txBody>
      </p:sp>
      <p:sp>
        <p:nvSpPr>
          <p:cNvPr id="22" name="TextBox 21"/>
          <p:cNvSpPr txBox="1"/>
          <p:nvPr/>
        </p:nvSpPr>
        <p:spPr bwMode="auto">
          <a:xfrm>
            <a:off x="2974975" y="2700338"/>
            <a:ext cx="811213" cy="368300"/>
          </a:xfrm>
          <a:prstGeom prst="rect">
            <a:avLst/>
          </a:prstGeom>
          <a:noFill/>
        </p:spPr>
        <p:txBody>
          <a:bodyPr>
            <a:spAutoFit/>
          </a:bodyPr>
          <a:lstStyle/>
          <a:p>
            <a:pPr>
              <a:defRPr/>
            </a:pPr>
            <a:r>
              <a:rPr lang="en-US" b="1" dirty="0">
                <a:solidFill>
                  <a:srgbClr val="C00000"/>
                </a:solidFill>
                <a:latin typeface="+mn-lt"/>
              </a:rPr>
              <a:t>A1</a:t>
            </a:r>
          </a:p>
        </p:txBody>
      </p:sp>
      <p:sp>
        <p:nvSpPr>
          <p:cNvPr id="23" name="TextBox 22"/>
          <p:cNvSpPr txBox="1"/>
          <p:nvPr/>
        </p:nvSpPr>
        <p:spPr bwMode="auto">
          <a:xfrm>
            <a:off x="3033713" y="4445000"/>
            <a:ext cx="811212" cy="369888"/>
          </a:xfrm>
          <a:prstGeom prst="rect">
            <a:avLst/>
          </a:prstGeom>
          <a:noFill/>
        </p:spPr>
        <p:txBody>
          <a:bodyPr>
            <a:spAutoFit/>
          </a:bodyPr>
          <a:lstStyle/>
          <a:p>
            <a:pPr>
              <a:defRPr/>
            </a:pPr>
            <a:r>
              <a:rPr lang="en-US" b="1" dirty="0">
                <a:solidFill>
                  <a:schemeClr val="accent6"/>
                </a:solidFill>
                <a:latin typeface="+mn-lt"/>
              </a:rPr>
              <a:t>A2</a:t>
            </a:r>
          </a:p>
        </p:txBody>
      </p:sp>
      <p:sp>
        <p:nvSpPr>
          <p:cNvPr id="24" name="Freeform 23"/>
          <p:cNvSpPr/>
          <p:nvPr/>
        </p:nvSpPr>
        <p:spPr bwMode="auto">
          <a:xfrm>
            <a:off x="2074863" y="4756150"/>
            <a:ext cx="5691187" cy="247650"/>
          </a:xfrm>
          <a:custGeom>
            <a:avLst/>
            <a:gdLst>
              <a:gd name="connsiteX0" fmla="*/ 0 w 5345231"/>
              <a:gd name="connsiteY0" fmla="*/ 102023 h 226888"/>
              <a:gd name="connsiteX1" fmla="*/ 995949 w 5345231"/>
              <a:gd name="connsiteY1" fmla="*/ 83751 h 226888"/>
              <a:gd name="connsiteX2" fmla="*/ 1818293 w 5345231"/>
              <a:gd name="connsiteY2" fmla="*/ 1523 h 226888"/>
              <a:gd name="connsiteX3" fmla="*/ 2558402 w 5345231"/>
              <a:gd name="connsiteY3" fmla="*/ 74614 h 226888"/>
              <a:gd name="connsiteX4" fmla="*/ 3481253 w 5345231"/>
              <a:gd name="connsiteY4" fmla="*/ 193387 h 226888"/>
              <a:gd name="connsiteX5" fmla="*/ 3938111 w 5345231"/>
              <a:gd name="connsiteY5" fmla="*/ 202524 h 226888"/>
              <a:gd name="connsiteX6" fmla="*/ 5345231 w 5345231"/>
              <a:gd name="connsiteY6" fmla="*/ 47205 h 2268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45231" h="226888">
                <a:moveTo>
                  <a:pt x="0" y="102023"/>
                </a:moveTo>
                <a:cubicBezTo>
                  <a:pt x="346450" y="101262"/>
                  <a:pt x="692900" y="100501"/>
                  <a:pt x="995949" y="83751"/>
                </a:cubicBezTo>
                <a:cubicBezTo>
                  <a:pt x="1298998" y="67001"/>
                  <a:pt x="1557884" y="3046"/>
                  <a:pt x="1818293" y="1523"/>
                </a:cubicBezTo>
                <a:cubicBezTo>
                  <a:pt x="2078702" y="0"/>
                  <a:pt x="2281242" y="42637"/>
                  <a:pt x="2558402" y="74614"/>
                </a:cubicBezTo>
                <a:cubicBezTo>
                  <a:pt x="2835562" y="106591"/>
                  <a:pt x="3251302" y="172069"/>
                  <a:pt x="3481253" y="193387"/>
                </a:cubicBezTo>
                <a:cubicBezTo>
                  <a:pt x="3711205" y="214705"/>
                  <a:pt x="3627448" y="226888"/>
                  <a:pt x="3938111" y="202524"/>
                </a:cubicBezTo>
                <a:cubicBezTo>
                  <a:pt x="4248774" y="178160"/>
                  <a:pt x="5345231" y="47205"/>
                  <a:pt x="5345231" y="47205"/>
                </a:cubicBezTo>
              </a:path>
            </a:pathLst>
          </a:custGeom>
          <a:ln>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25" name="Straight Connector 24"/>
          <p:cNvCxnSpPr/>
          <p:nvPr/>
        </p:nvCxnSpPr>
        <p:spPr bwMode="auto">
          <a:xfrm rot="16200000" flipH="1">
            <a:off x="7873206" y="4885532"/>
            <a:ext cx="236537" cy="0"/>
          </a:xfrm>
          <a:prstGeom prst="line">
            <a:avLst/>
          </a:prstGeom>
          <a:ln cap="flat">
            <a:solidFill>
              <a:schemeClr val="accent6"/>
            </a:solidFill>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 name="Title 1"/>
          <p:cNvSpPr>
            <a:spLocks noGrp="1"/>
          </p:cNvSpPr>
          <p:nvPr>
            <p:ph type="title"/>
          </p:nvPr>
        </p:nvSpPr>
        <p:spPr>
          <a:xfrm>
            <a:off x="1270000" y="161925"/>
            <a:ext cx="7620000" cy="1019175"/>
          </a:xfrm>
        </p:spPr>
        <p:txBody>
          <a:bodyPr/>
          <a:lstStyle/>
          <a:p>
            <a:pPr>
              <a:defRPr/>
            </a:pPr>
            <a:r>
              <a:rPr lang="en-US" sz="3800" dirty="0" smtClean="0"/>
              <a:t>Semantic profiles and ranges</a:t>
            </a:r>
            <a:endParaRPr lang="en-AU" sz="3800" dirty="0"/>
          </a:p>
        </p:txBody>
      </p:sp>
      <p:sp>
        <p:nvSpPr>
          <p:cNvPr id="2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ontent Placeholder 7"/>
          <p:cNvGraphicFramePr>
            <a:graphicFrameLocks noGrp="1"/>
          </p:cNvGraphicFramePr>
          <p:nvPr>
            <p:ph idx="1"/>
            <p:extLst>
              <p:ext uri="{D42A27DB-BD31-4B8C-83A1-F6EECF244321}">
                <p14:modId xmlns:p14="http://schemas.microsoft.com/office/powerpoint/2010/main" val="201221877"/>
              </p:ext>
            </p:extLst>
          </p:nvPr>
        </p:nvGraphicFramePr>
        <p:xfrm>
          <a:off x="1270000" y="274638"/>
          <a:ext cx="7620000" cy="5956829"/>
        </p:xfrm>
        <a:graphic>
          <a:graphicData uri="http://schemas.openxmlformats.org/drawingml/2006/table">
            <a:tbl>
              <a:tblPr firstRow="1" bandRow="1">
                <a:tableStyleId>{5C22544A-7EE6-4342-B048-85BDC9FD1C3A}</a:tableStyleId>
              </a:tblPr>
              <a:tblGrid>
                <a:gridCol w="3810000"/>
                <a:gridCol w="3810000"/>
              </a:tblGrid>
              <a:tr h="436407">
                <a:tc>
                  <a:txBody>
                    <a:bodyPr/>
                    <a:lstStyle/>
                    <a:p>
                      <a:pPr algn="ctr">
                        <a:spcAft>
                          <a:spcPts val="0"/>
                        </a:spcAft>
                      </a:pPr>
                      <a:r>
                        <a:rPr lang="en-GB" sz="2000" i="1" dirty="0">
                          <a:effectLst/>
                          <a:latin typeface="Times New Roman"/>
                          <a:ea typeface="Times New Roman"/>
                        </a:rPr>
                        <a:t>Specialization</a:t>
                      </a:r>
                      <a:endParaRPr lang="en-AU" sz="2000" dirty="0">
                        <a:effectLst/>
                        <a:latin typeface="Times New Roman"/>
                        <a:ea typeface="Times New Roman"/>
                      </a:endParaRPr>
                    </a:p>
                  </a:txBody>
                  <a:tcPr marL="68580" marR="68580" marT="0" marB="0"/>
                </a:tc>
                <a:tc>
                  <a:txBody>
                    <a:bodyPr/>
                    <a:lstStyle/>
                    <a:p>
                      <a:pPr algn="ctr">
                        <a:spcAft>
                          <a:spcPts val="0"/>
                        </a:spcAft>
                      </a:pPr>
                      <a:r>
                        <a:rPr lang="en-GB" sz="2000" i="1">
                          <a:effectLst/>
                          <a:latin typeface="Times New Roman"/>
                          <a:ea typeface="Times New Roman"/>
                        </a:rPr>
                        <a:t>Semantics</a:t>
                      </a:r>
                      <a:endParaRPr lang="en-AU" sz="2000">
                        <a:effectLst/>
                        <a:latin typeface="Times New Roman"/>
                        <a:ea typeface="Times New Roman"/>
                      </a:endParaRPr>
                    </a:p>
                  </a:txBody>
                  <a:tcPr marL="68580" marR="68580" marT="0" marB="0"/>
                </a:tc>
              </a:tr>
              <a:tr h="801576">
                <a:tc gridSpan="2">
                  <a:txBody>
                    <a:bodyPr/>
                    <a:lstStyle/>
                    <a:p>
                      <a:pPr algn="ctr">
                        <a:spcAft>
                          <a:spcPts val="0"/>
                        </a:spcAft>
                      </a:pPr>
                      <a:r>
                        <a:rPr lang="en-GB" sz="2000" dirty="0">
                          <a:effectLst/>
                          <a:latin typeface="Times New Roman"/>
                          <a:ea typeface="Times New Roman"/>
                        </a:rPr>
                        <a:t> </a:t>
                      </a:r>
                      <a:r>
                        <a:rPr lang="en-GB" sz="2000" dirty="0" smtClean="0">
                          <a:effectLst/>
                          <a:latin typeface="Times New Roman"/>
                          <a:ea typeface="Times New Roman"/>
                        </a:rPr>
                        <a:t>explores </a:t>
                      </a:r>
                      <a:r>
                        <a:rPr lang="en-GB" sz="2000" dirty="0">
                          <a:effectLst/>
                          <a:latin typeface="Times New Roman"/>
                          <a:ea typeface="Times New Roman"/>
                        </a:rPr>
                        <a:t>practices </a:t>
                      </a:r>
                      <a:endParaRPr lang="en-AU" sz="2000" dirty="0">
                        <a:effectLst/>
                        <a:latin typeface="Times New Roman"/>
                        <a:ea typeface="Times New Roman"/>
                      </a:endParaRPr>
                    </a:p>
                    <a:p>
                      <a:pPr algn="ctr">
                        <a:spcAft>
                          <a:spcPts val="0"/>
                        </a:spcAft>
                      </a:pPr>
                      <a:r>
                        <a:rPr lang="en-GB" sz="2000" dirty="0">
                          <a:effectLst/>
                          <a:latin typeface="Times New Roman"/>
                          <a:ea typeface="Times New Roman"/>
                        </a:rPr>
                        <a:t>in terms </a:t>
                      </a:r>
                      <a:r>
                        <a:rPr lang="en-GB" sz="2000" dirty="0" smtClean="0">
                          <a:effectLst/>
                          <a:latin typeface="Times New Roman"/>
                          <a:ea typeface="Times New Roman"/>
                        </a:rPr>
                        <a:t>of</a:t>
                      </a:r>
                      <a:r>
                        <a:rPr lang="en-GB" sz="2000" dirty="0">
                          <a:effectLst/>
                          <a:latin typeface="Times New Roman"/>
                          <a:ea typeface="Times New Roman"/>
                        </a:rPr>
                        <a:t> </a:t>
                      </a:r>
                      <a:endParaRPr lang="en-AU" sz="2000" dirty="0">
                        <a:effectLst/>
                        <a:latin typeface="Times New Roman"/>
                        <a:ea typeface="Times New Roman"/>
                      </a:endParaRPr>
                    </a:p>
                  </a:txBody>
                  <a:tcPr marL="68580" marR="68580" marT="0" marB="0"/>
                </a:tc>
                <a:tc hMerge="1">
                  <a:txBody>
                    <a:bodyPr/>
                    <a:lstStyle/>
                    <a:p>
                      <a:endParaRPr lang="en-US"/>
                    </a:p>
                  </a:txBody>
                  <a:tcPr/>
                </a:tc>
              </a:tr>
              <a:tr h="459148">
                <a:tc>
                  <a:txBody>
                    <a:bodyPr/>
                    <a:lstStyle/>
                    <a:p>
                      <a:pPr algn="ctr">
                        <a:spcAft>
                          <a:spcPts val="0"/>
                        </a:spcAft>
                      </a:pPr>
                      <a:r>
                        <a:rPr lang="en-GB" sz="2000" i="1" dirty="0" smtClean="0">
                          <a:effectLst/>
                          <a:latin typeface="Times New Roman"/>
                          <a:ea typeface="Times New Roman"/>
                        </a:rPr>
                        <a:t>knowledge–</a:t>
                      </a:r>
                      <a:r>
                        <a:rPr lang="en-GB" sz="2000" i="1" dirty="0">
                          <a:effectLst/>
                          <a:latin typeface="Times New Roman"/>
                          <a:ea typeface="Times New Roman"/>
                        </a:rPr>
                        <a:t>knower structures</a:t>
                      </a:r>
                      <a:endParaRPr lang="en-AU" sz="2000" dirty="0">
                        <a:effectLst/>
                        <a:latin typeface="Times New Roman"/>
                        <a:ea typeface="Times New Roman"/>
                      </a:endParaRPr>
                    </a:p>
                  </a:txBody>
                  <a:tcPr marL="68580" marR="68580" marT="0" marB="0"/>
                </a:tc>
                <a:tc>
                  <a:txBody>
                    <a:bodyPr/>
                    <a:lstStyle/>
                    <a:p>
                      <a:pPr algn="ctr">
                        <a:spcAft>
                          <a:spcPts val="0"/>
                        </a:spcAft>
                      </a:pPr>
                      <a:r>
                        <a:rPr lang="en-GB" sz="2000" i="1">
                          <a:effectLst/>
                          <a:latin typeface="Times New Roman"/>
                          <a:ea typeface="Times New Roman"/>
                        </a:rPr>
                        <a:t>semantic structures</a:t>
                      </a:r>
                      <a:endParaRPr lang="en-AU" sz="2000">
                        <a:effectLst/>
                        <a:latin typeface="Times New Roman"/>
                        <a:ea typeface="Times New Roman"/>
                      </a:endParaRPr>
                    </a:p>
                  </a:txBody>
                  <a:tcPr marL="68580" marR="68580" marT="0" marB="0"/>
                </a:tc>
              </a:tr>
              <a:tr h="788987">
                <a:tc gridSpan="2">
                  <a:txBody>
                    <a:bodyPr/>
                    <a:lstStyle/>
                    <a:p>
                      <a:pPr algn="ctr">
                        <a:spcAft>
                          <a:spcPts val="0"/>
                        </a:spcAft>
                      </a:pPr>
                      <a:r>
                        <a:rPr lang="en-GB" sz="2000" dirty="0">
                          <a:effectLst/>
                          <a:latin typeface="Times New Roman"/>
                          <a:ea typeface="Times New Roman"/>
                        </a:rPr>
                        <a:t> </a:t>
                      </a:r>
                      <a:r>
                        <a:rPr lang="en-GB" sz="2000" dirty="0" smtClean="0">
                          <a:effectLst/>
                          <a:latin typeface="Times New Roman"/>
                          <a:ea typeface="Times New Roman"/>
                        </a:rPr>
                        <a:t>whose organizing</a:t>
                      </a:r>
                      <a:endParaRPr lang="en-AU" sz="2000" dirty="0" smtClean="0">
                        <a:effectLst/>
                        <a:latin typeface="Times New Roman"/>
                        <a:ea typeface="Times New Roman"/>
                      </a:endParaRPr>
                    </a:p>
                    <a:p>
                      <a:pPr algn="ctr">
                        <a:spcAft>
                          <a:spcPts val="0"/>
                        </a:spcAft>
                      </a:pPr>
                      <a:r>
                        <a:rPr lang="en-GB" sz="2000" dirty="0" smtClean="0">
                          <a:effectLst/>
                          <a:latin typeface="Times New Roman"/>
                          <a:ea typeface="Times New Roman"/>
                        </a:rPr>
                        <a:t> principles are given by</a:t>
                      </a:r>
                      <a:r>
                        <a:rPr lang="en-GB" sz="2000" dirty="0">
                          <a:effectLst/>
                          <a:latin typeface="Times New Roman"/>
                          <a:ea typeface="Times New Roman"/>
                        </a:rPr>
                        <a:t> </a:t>
                      </a:r>
                      <a:endParaRPr lang="en-AU" sz="2000" dirty="0">
                        <a:effectLst/>
                        <a:latin typeface="Times New Roman"/>
                        <a:ea typeface="Times New Roman"/>
                      </a:endParaRPr>
                    </a:p>
                  </a:txBody>
                  <a:tcPr marL="68580" marR="68580" marT="0" marB="0"/>
                </a:tc>
                <a:tc hMerge="1">
                  <a:txBody>
                    <a:bodyPr/>
                    <a:lstStyle/>
                    <a:p>
                      <a:endParaRPr lang="en-US"/>
                    </a:p>
                  </a:txBody>
                  <a:tcPr/>
                </a:tc>
              </a:tr>
              <a:tr h="526194">
                <a:tc>
                  <a:txBody>
                    <a:bodyPr/>
                    <a:lstStyle/>
                    <a:p>
                      <a:pPr algn="ctr">
                        <a:spcAft>
                          <a:spcPts val="0"/>
                        </a:spcAft>
                      </a:pPr>
                      <a:r>
                        <a:rPr lang="en-GB" sz="2000" i="1">
                          <a:effectLst/>
                          <a:latin typeface="Times New Roman"/>
                          <a:ea typeface="Times New Roman"/>
                        </a:rPr>
                        <a:t>specialization codes</a:t>
                      </a:r>
                      <a:endParaRPr lang="en-AU" sz="2000">
                        <a:effectLst/>
                        <a:latin typeface="Times New Roman"/>
                        <a:ea typeface="Times New Roman"/>
                      </a:endParaRPr>
                    </a:p>
                  </a:txBody>
                  <a:tcPr marL="68580" marR="68580" marT="0" marB="0"/>
                </a:tc>
                <a:tc>
                  <a:txBody>
                    <a:bodyPr/>
                    <a:lstStyle/>
                    <a:p>
                      <a:pPr algn="ctr">
                        <a:spcAft>
                          <a:spcPts val="0"/>
                        </a:spcAft>
                      </a:pPr>
                      <a:r>
                        <a:rPr lang="en-GB" sz="2000" i="1">
                          <a:effectLst/>
                          <a:latin typeface="Times New Roman"/>
                          <a:ea typeface="Times New Roman"/>
                        </a:rPr>
                        <a:t>semantic codes</a:t>
                      </a:r>
                      <a:endParaRPr lang="en-AU" sz="2000">
                        <a:effectLst/>
                        <a:latin typeface="Times New Roman"/>
                        <a:ea typeface="Times New Roman"/>
                      </a:endParaRPr>
                    </a:p>
                  </a:txBody>
                  <a:tcPr marL="68580" marR="68580" marT="0" marB="0"/>
                </a:tc>
              </a:tr>
              <a:tr h="724981">
                <a:tc gridSpan="2">
                  <a:txBody>
                    <a:bodyPr/>
                    <a:lstStyle/>
                    <a:p>
                      <a:pPr algn="ctr">
                        <a:spcAft>
                          <a:spcPts val="0"/>
                        </a:spcAft>
                      </a:pPr>
                      <a:r>
                        <a:rPr lang="en-GB" sz="2000" dirty="0">
                          <a:effectLst/>
                          <a:latin typeface="Times New Roman"/>
                          <a:ea typeface="Times New Roman"/>
                        </a:rPr>
                        <a:t> </a:t>
                      </a:r>
                      <a:r>
                        <a:rPr lang="en-GB" sz="2000" dirty="0" smtClean="0">
                          <a:effectLst/>
                          <a:latin typeface="Times New Roman"/>
                          <a:ea typeface="Times New Roman"/>
                        </a:rPr>
                        <a:t>comprising </a:t>
                      </a:r>
                      <a:endParaRPr lang="en-AU" sz="2000" dirty="0">
                        <a:effectLst/>
                        <a:latin typeface="Times New Roman"/>
                        <a:ea typeface="Times New Roman"/>
                      </a:endParaRPr>
                    </a:p>
                    <a:p>
                      <a:pPr algn="ctr">
                        <a:spcAft>
                          <a:spcPts val="0"/>
                        </a:spcAft>
                      </a:pPr>
                      <a:r>
                        <a:rPr lang="en-GB" sz="2000" dirty="0">
                          <a:effectLst/>
                          <a:latin typeface="Times New Roman"/>
                          <a:ea typeface="Times New Roman"/>
                        </a:rPr>
                        <a:t>strengths </a:t>
                      </a:r>
                      <a:r>
                        <a:rPr lang="en-GB" sz="2000" dirty="0" smtClean="0">
                          <a:effectLst/>
                          <a:latin typeface="Times New Roman"/>
                          <a:ea typeface="Times New Roman"/>
                        </a:rPr>
                        <a:t>of</a:t>
                      </a:r>
                      <a:endParaRPr lang="en-AU" sz="2000" dirty="0">
                        <a:effectLst/>
                        <a:latin typeface="Times New Roman"/>
                        <a:ea typeface="Times New Roman"/>
                      </a:endParaRPr>
                    </a:p>
                  </a:txBody>
                  <a:tcPr marL="68580" marR="68580" marT="0" marB="0"/>
                </a:tc>
                <a:tc hMerge="1">
                  <a:txBody>
                    <a:bodyPr/>
                    <a:lstStyle/>
                    <a:p>
                      <a:endParaRPr lang="en-US"/>
                    </a:p>
                  </a:txBody>
                  <a:tcPr/>
                </a:tc>
              </a:tr>
              <a:tr h="1048131">
                <a:tc>
                  <a:txBody>
                    <a:bodyPr/>
                    <a:lstStyle/>
                    <a:p>
                      <a:pPr algn="ctr">
                        <a:spcAft>
                          <a:spcPts val="0"/>
                        </a:spcAft>
                      </a:pPr>
                      <a:r>
                        <a:rPr lang="en-GB" sz="2000" i="1">
                          <a:effectLst/>
                          <a:latin typeface="Times New Roman"/>
                          <a:ea typeface="Times New Roman"/>
                        </a:rPr>
                        <a:t>epistemic relations </a:t>
                      </a:r>
                      <a:endParaRPr lang="en-AU" sz="2000">
                        <a:effectLst/>
                        <a:latin typeface="Times New Roman"/>
                        <a:ea typeface="Times New Roman"/>
                      </a:endParaRPr>
                    </a:p>
                    <a:p>
                      <a:pPr algn="ctr">
                        <a:spcAft>
                          <a:spcPts val="0"/>
                        </a:spcAft>
                      </a:pPr>
                      <a:r>
                        <a:rPr lang="en-GB" sz="2000">
                          <a:effectLst/>
                          <a:latin typeface="Times New Roman"/>
                          <a:ea typeface="Times New Roman"/>
                        </a:rPr>
                        <a:t>and </a:t>
                      </a:r>
                      <a:endParaRPr lang="en-AU" sz="2000">
                        <a:effectLst/>
                        <a:latin typeface="Times New Roman"/>
                        <a:ea typeface="Times New Roman"/>
                      </a:endParaRPr>
                    </a:p>
                    <a:p>
                      <a:pPr algn="ctr">
                        <a:spcAft>
                          <a:spcPts val="0"/>
                        </a:spcAft>
                      </a:pPr>
                      <a:r>
                        <a:rPr lang="en-GB" sz="2000" i="1">
                          <a:effectLst/>
                          <a:latin typeface="Times New Roman"/>
                          <a:ea typeface="Times New Roman"/>
                        </a:rPr>
                        <a:t>social relations</a:t>
                      </a:r>
                      <a:endParaRPr lang="en-AU" sz="2000">
                        <a:effectLst/>
                        <a:latin typeface="Times New Roman"/>
                        <a:ea typeface="Times New Roman"/>
                      </a:endParaRPr>
                    </a:p>
                  </a:txBody>
                  <a:tcPr marL="68580" marR="68580" marT="0" marB="0"/>
                </a:tc>
                <a:tc>
                  <a:txBody>
                    <a:bodyPr/>
                    <a:lstStyle/>
                    <a:p>
                      <a:pPr algn="ctr">
                        <a:spcAft>
                          <a:spcPts val="0"/>
                        </a:spcAft>
                      </a:pPr>
                      <a:r>
                        <a:rPr lang="en-GB" sz="2000" i="1" dirty="0">
                          <a:effectLst/>
                          <a:latin typeface="Times New Roman"/>
                          <a:ea typeface="Times New Roman"/>
                        </a:rPr>
                        <a:t>semantic gravity </a:t>
                      </a:r>
                      <a:endParaRPr lang="en-AU" sz="2000" dirty="0">
                        <a:effectLst/>
                        <a:latin typeface="Times New Roman"/>
                        <a:ea typeface="Times New Roman"/>
                      </a:endParaRPr>
                    </a:p>
                    <a:p>
                      <a:pPr algn="ctr">
                        <a:spcAft>
                          <a:spcPts val="0"/>
                        </a:spcAft>
                      </a:pPr>
                      <a:r>
                        <a:rPr lang="en-GB" sz="2000" dirty="0">
                          <a:effectLst/>
                          <a:latin typeface="Times New Roman"/>
                          <a:ea typeface="Times New Roman"/>
                        </a:rPr>
                        <a:t>and </a:t>
                      </a:r>
                      <a:endParaRPr lang="en-AU" sz="2000" dirty="0">
                        <a:effectLst/>
                        <a:latin typeface="Times New Roman"/>
                        <a:ea typeface="Times New Roman"/>
                      </a:endParaRPr>
                    </a:p>
                    <a:p>
                      <a:pPr algn="ctr">
                        <a:spcAft>
                          <a:spcPts val="0"/>
                        </a:spcAft>
                      </a:pPr>
                      <a:r>
                        <a:rPr lang="en-GB" sz="2000" i="1" dirty="0">
                          <a:effectLst/>
                          <a:latin typeface="Times New Roman"/>
                          <a:ea typeface="Times New Roman"/>
                        </a:rPr>
                        <a:t>semantic density</a:t>
                      </a:r>
                      <a:endParaRPr lang="en-AU" sz="2000" dirty="0">
                        <a:effectLst/>
                        <a:latin typeface="Times New Roman"/>
                        <a:ea typeface="Times New Roman"/>
                      </a:endParaRPr>
                    </a:p>
                  </a:txBody>
                  <a:tcPr marL="68580" marR="68580" marT="0" marB="0"/>
                </a:tc>
              </a:tr>
              <a:tr h="822028">
                <a:tc gridSpan="2">
                  <a:txBody>
                    <a:bodyPr/>
                    <a:lstStyle/>
                    <a:p>
                      <a:pPr algn="ctr">
                        <a:spcAft>
                          <a:spcPts val="0"/>
                        </a:spcAft>
                      </a:pPr>
                      <a:r>
                        <a:rPr lang="en-GB" sz="2000" dirty="0">
                          <a:effectLst/>
                          <a:latin typeface="Times New Roman"/>
                          <a:ea typeface="Times New Roman"/>
                        </a:rPr>
                        <a:t> </a:t>
                      </a:r>
                      <a:r>
                        <a:rPr lang="en-GB" sz="2000" dirty="0" smtClean="0">
                          <a:effectLst/>
                          <a:latin typeface="Times New Roman"/>
                          <a:ea typeface="Times New Roman"/>
                        </a:rPr>
                        <a:t>which </a:t>
                      </a:r>
                      <a:r>
                        <a:rPr lang="en-GB" sz="2000" dirty="0">
                          <a:effectLst/>
                          <a:latin typeface="Times New Roman"/>
                          <a:ea typeface="Times New Roman"/>
                        </a:rPr>
                        <a:t>can be mapped </a:t>
                      </a:r>
                      <a:endParaRPr lang="en-AU" sz="2000" dirty="0">
                        <a:effectLst/>
                        <a:latin typeface="Times New Roman"/>
                        <a:ea typeface="Times New Roman"/>
                      </a:endParaRPr>
                    </a:p>
                    <a:p>
                      <a:pPr algn="ctr">
                        <a:spcAft>
                          <a:spcPts val="0"/>
                        </a:spcAft>
                      </a:pPr>
                      <a:r>
                        <a:rPr lang="en-GB" sz="2000" dirty="0">
                          <a:effectLst/>
                          <a:latin typeface="Times New Roman"/>
                          <a:ea typeface="Times New Roman"/>
                        </a:rPr>
                        <a:t>topologically on </a:t>
                      </a:r>
                      <a:r>
                        <a:rPr lang="en-GB" sz="2000" dirty="0" smtClean="0">
                          <a:effectLst/>
                          <a:latin typeface="Times New Roman"/>
                          <a:ea typeface="Times New Roman"/>
                        </a:rPr>
                        <a:t>the</a:t>
                      </a:r>
                      <a:endParaRPr lang="en-AU" sz="2000" dirty="0">
                        <a:effectLst/>
                        <a:latin typeface="Times New Roman"/>
                        <a:ea typeface="Times New Roman"/>
                      </a:endParaRPr>
                    </a:p>
                  </a:txBody>
                  <a:tcPr marL="68580" marR="68580" marT="0" marB="0"/>
                </a:tc>
                <a:tc hMerge="1">
                  <a:txBody>
                    <a:bodyPr/>
                    <a:lstStyle/>
                    <a:p>
                      <a:endParaRPr lang="en-US"/>
                    </a:p>
                  </a:txBody>
                  <a:tcPr/>
                </a:tc>
              </a:tr>
              <a:tr h="349377">
                <a:tc>
                  <a:txBody>
                    <a:bodyPr/>
                    <a:lstStyle/>
                    <a:p>
                      <a:pPr algn="ctr">
                        <a:spcAft>
                          <a:spcPts val="0"/>
                        </a:spcAft>
                      </a:pPr>
                      <a:r>
                        <a:rPr lang="en-GB" sz="2000" i="1">
                          <a:effectLst/>
                          <a:latin typeface="Times New Roman"/>
                          <a:ea typeface="Times New Roman"/>
                        </a:rPr>
                        <a:t>specialization plane</a:t>
                      </a:r>
                      <a:endParaRPr lang="en-AU" sz="2000">
                        <a:effectLst/>
                        <a:latin typeface="Times New Roman"/>
                        <a:ea typeface="Times New Roman"/>
                      </a:endParaRPr>
                    </a:p>
                  </a:txBody>
                  <a:tcPr marL="68580" marR="68580" marT="0" marB="0"/>
                </a:tc>
                <a:tc>
                  <a:txBody>
                    <a:bodyPr/>
                    <a:lstStyle/>
                    <a:p>
                      <a:pPr algn="ctr">
                        <a:spcAft>
                          <a:spcPts val="0"/>
                        </a:spcAft>
                      </a:pPr>
                      <a:r>
                        <a:rPr lang="en-GB" sz="2000" i="1" dirty="0">
                          <a:effectLst/>
                          <a:latin typeface="Times New Roman"/>
                          <a:ea typeface="Times New Roman"/>
                        </a:rPr>
                        <a:t>semantic plane</a:t>
                      </a:r>
                      <a:endParaRPr lang="en-AU" sz="2000" dirty="0">
                        <a:effectLst/>
                        <a:latin typeface="Times New Roman"/>
                        <a:ea typeface="Times New Roman"/>
                      </a:endParaRPr>
                    </a:p>
                  </a:txBody>
                  <a:tcPr marL="68580" marR="68580" marT="0" marB="0"/>
                </a:tc>
              </a:tr>
            </a:tbl>
          </a:graphicData>
        </a:graphic>
      </p:graphicFrame>
      <p:sp>
        <p:nvSpPr>
          <p:cNvPr id="4" name="Content Placeholder 3"/>
          <p:cNvSpPr>
            <a:spLocks noGrp="1"/>
          </p:cNvSpPr>
          <p:nvPr>
            <p:ph sz="quarter" idx="13"/>
          </p:nvPr>
        </p:nvSpPr>
        <p:spPr/>
        <p:txBody>
          <a:bodyPr/>
          <a:lstStyle/>
          <a:p>
            <a:endParaRPr lang="en-US"/>
          </a:p>
        </p:txBody>
      </p:sp>
      <p:sp>
        <p:nvSpPr>
          <p:cNvPr id="6" name="Slide Number Placeholder 5"/>
          <p:cNvSpPr>
            <a:spLocks noGrp="1"/>
          </p:cNvSpPr>
          <p:nvPr>
            <p:ph type="sldNum" sz="quarter" idx="15"/>
          </p:nvPr>
        </p:nvSpPr>
        <p:spPr/>
        <p:txBody>
          <a:bodyPr/>
          <a:lstStyle/>
          <a:p>
            <a:pPr>
              <a:defRPr/>
            </a:pPr>
            <a:fld id="{E029D3BC-D4C2-2F40-A648-7AEF48B7DBBF}" type="slidenum">
              <a:rPr lang="en-US" smtClean="0"/>
              <a:pPr>
                <a:defRPr/>
              </a:pPr>
              <a:t>31</a:t>
            </a:fld>
            <a:endParaRPr lang="en-US" dirty="0"/>
          </a:p>
        </p:txBody>
      </p:sp>
    </p:spTree>
    <p:extLst>
      <p:ext uri="{BB962C8B-B14F-4D97-AF65-F5344CB8AC3E}">
        <p14:creationId xmlns:p14="http://schemas.microsoft.com/office/powerpoint/2010/main" val="1522848695"/>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Being clear</a:t>
            </a:r>
            <a:endParaRPr lang="en-US" dirty="0"/>
          </a:p>
        </p:txBody>
      </p:sp>
      <p:sp>
        <p:nvSpPr>
          <p:cNvPr id="3" name="Content Placeholder 2"/>
          <p:cNvSpPr>
            <a:spLocks noGrp="1"/>
          </p:cNvSpPr>
          <p:nvPr>
            <p:ph idx="1"/>
          </p:nvPr>
        </p:nvSpPr>
        <p:spPr>
          <a:xfrm>
            <a:off x="1270000" y="1181100"/>
            <a:ext cx="7620000" cy="4945063"/>
          </a:xfrm>
        </p:spPr>
        <p:txBody>
          <a:bodyPr>
            <a:normAutofit fontScale="92500" lnSpcReduction="10000"/>
          </a:bodyPr>
          <a:lstStyle/>
          <a:p>
            <a:pPr>
              <a:defRPr/>
            </a:pPr>
            <a:r>
              <a:rPr lang="en-US" dirty="0" smtClean="0"/>
              <a:t>relations with Specialization</a:t>
            </a:r>
          </a:p>
          <a:p>
            <a:pPr lvl="1">
              <a:defRPr/>
            </a:pPr>
            <a:r>
              <a:rPr lang="en-US" dirty="0" smtClean="0"/>
              <a:t>not separate empirical practices</a:t>
            </a:r>
          </a:p>
          <a:p>
            <a:pPr lvl="1">
              <a:defRPr/>
            </a:pPr>
            <a:r>
              <a:rPr lang="en-US" dirty="0" smtClean="0"/>
              <a:t>different dimensions of </a:t>
            </a:r>
            <a:r>
              <a:rPr lang="en-US" dirty="0" err="1" smtClean="0"/>
              <a:t>organising</a:t>
            </a:r>
            <a:r>
              <a:rPr lang="en-US" dirty="0" smtClean="0"/>
              <a:t> principles underlying practices</a:t>
            </a:r>
          </a:p>
          <a:p>
            <a:pPr lvl="1">
              <a:defRPr/>
            </a:pPr>
            <a:r>
              <a:rPr lang="en-US" dirty="0" smtClean="0"/>
              <a:t>both explore basis of competing claims to legitimacy</a:t>
            </a:r>
          </a:p>
          <a:p>
            <a:pPr>
              <a:defRPr/>
            </a:pPr>
            <a:r>
              <a:rPr lang="en-US" dirty="0" smtClean="0"/>
              <a:t>semantic code clash / code match</a:t>
            </a:r>
          </a:p>
          <a:p>
            <a:pPr lvl="1">
              <a:defRPr/>
            </a:pPr>
            <a:r>
              <a:rPr lang="en-US" dirty="0" smtClean="0"/>
              <a:t>not everyone </a:t>
            </a:r>
            <a:r>
              <a:rPr lang="en-US" dirty="0" err="1" smtClean="0"/>
              <a:t>recognises</a:t>
            </a:r>
            <a:r>
              <a:rPr lang="en-US" dirty="0" smtClean="0"/>
              <a:t> / realizes code</a:t>
            </a:r>
          </a:p>
          <a:p>
            <a:pPr lvl="1">
              <a:defRPr/>
            </a:pPr>
            <a:r>
              <a:rPr lang="en-US" dirty="0" smtClean="0"/>
              <a:t>struggles over domination</a:t>
            </a:r>
          </a:p>
          <a:p>
            <a:pPr>
              <a:defRPr/>
            </a:pPr>
            <a:r>
              <a:rPr lang="en-US" dirty="0" smtClean="0"/>
              <a:t>semantic aspect of Legitimation Device: the </a:t>
            </a:r>
            <a:r>
              <a:rPr lang="en-US" i="1" dirty="0" smtClean="0"/>
              <a:t>ESP device</a:t>
            </a: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2410423-6D4E-4349-8ADF-9817CF8B284F}" type="slidenum">
              <a:rPr lang="en-US" smtClean="0"/>
              <a:pPr>
                <a:defRPr/>
              </a:pPr>
              <a:t>32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AU" dirty="0" smtClean="0"/>
              <a:t>DISKS Project</a:t>
            </a:r>
            <a:endParaRPr lang="en-US" dirty="0"/>
          </a:p>
        </p:txBody>
      </p:sp>
      <p:sp>
        <p:nvSpPr>
          <p:cNvPr id="5632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normAutofit fontScale="92500" lnSpcReduction="10000"/>
          </a:bodyPr>
          <a:lstStyle/>
          <a:p>
            <a:pPr>
              <a:defRPr/>
            </a:pPr>
            <a:r>
              <a:rPr lang="en-AU" i="1" dirty="0" err="1"/>
              <a:t>Disciplinarity</a:t>
            </a:r>
            <a:r>
              <a:rPr lang="en-AU" i="1" dirty="0"/>
              <a:t>, Knowledge and Schooling</a:t>
            </a:r>
          </a:p>
          <a:p>
            <a:pPr lvl="1">
              <a:defRPr/>
            </a:pPr>
            <a:r>
              <a:rPr lang="en-US" dirty="0"/>
              <a:t>CIs: Peter </a:t>
            </a:r>
            <a:r>
              <a:rPr lang="en-US" dirty="0" err="1"/>
              <a:t>Freebody</a:t>
            </a:r>
            <a:r>
              <a:rPr lang="en-US" dirty="0"/>
              <a:t>, J.R. Martin &amp; Karl Maton</a:t>
            </a:r>
          </a:p>
          <a:p>
            <a:pPr lvl="1">
              <a:defRPr/>
            </a:pPr>
            <a:r>
              <a:rPr lang="en-US" dirty="0"/>
              <a:t>succeeded by </a:t>
            </a:r>
            <a:r>
              <a:rPr lang="en-US" i="1" dirty="0"/>
              <a:t>Pedagogies for Knowledge-building</a:t>
            </a:r>
            <a:r>
              <a:rPr lang="en-US" dirty="0"/>
              <a:t> (Maton, Martin, </a:t>
            </a:r>
            <a:r>
              <a:rPr lang="en-US" dirty="0" err="1"/>
              <a:t>Unsworth</a:t>
            </a:r>
            <a:r>
              <a:rPr lang="en-US" dirty="0"/>
              <a:t> &amp; Howard, 2013–15)</a:t>
            </a:r>
          </a:p>
          <a:p>
            <a:pPr lvl="3">
              <a:defRPr/>
            </a:pPr>
            <a:endParaRPr lang="en-US" dirty="0"/>
          </a:p>
          <a:p>
            <a:pPr>
              <a:defRPr/>
            </a:pPr>
            <a:r>
              <a:rPr lang="en-US" dirty="0"/>
              <a:t>Questions:</a:t>
            </a:r>
          </a:p>
          <a:p>
            <a:pPr lvl="1">
              <a:defRPr/>
            </a:pPr>
            <a:r>
              <a:rPr lang="en-US" dirty="0"/>
              <a:t>How is cumulative knowledge-building enabled in classrooms? </a:t>
            </a:r>
          </a:p>
          <a:p>
            <a:pPr lvl="1">
              <a:defRPr/>
            </a:pPr>
            <a:r>
              <a:rPr lang="en-US" dirty="0"/>
              <a:t>How does this differ across subjects?</a:t>
            </a:r>
          </a:p>
          <a:p>
            <a:pPr lvl="1">
              <a:defRPr/>
            </a:pPr>
            <a:r>
              <a:rPr lang="en-US" dirty="0"/>
              <a:t>How can we help teachers improve cumulative knowledge-building?</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4FBAAC9-3111-0A49-8C11-3FFE94FBEE3C}" type="slidenum">
              <a:rPr lang="en-US"/>
              <a:pPr>
                <a:defRPr/>
              </a:pPr>
              <a:t>33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631093498"/>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Stages of DISKS</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marL="514350" indent="-514350">
              <a:buFont typeface="+mj-lt"/>
              <a:buAutoNum type="arabicPeriod"/>
              <a:defRPr/>
            </a:pPr>
            <a:r>
              <a:rPr lang="en-US" dirty="0" smtClean="0"/>
              <a:t>Data collection: classroom observation and student work</a:t>
            </a:r>
          </a:p>
          <a:p>
            <a:pPr marL="514350" indent="-514350">
              <a:buFont typeface="+mj-lt"/>
              <a:buAutoNum type="arabicPeriod"/>
              <a:defRPr/>
            </a:pPr>
            <a:r>
              <a:rPr lang="en-US" dirty="0" smtClean="0"/>
              <a:t>Analysis using LCT and SFL</a:t>
            </a:r>
          </a:p>
          <a:p>
            <a:pPr lvl="1">
              <a:defRPr/>
            </a:pPr>
            <a:r>
              <a:rPr lang="en-US" dirty="0" smtClean="0"/>
              <a:t>Maton (2013) ‘Making semantic waves’</a:t>
            </a:r>
          </a:p>
          <a:p>
            <a:pPr lvl="1">
              <a:defRPr/>
            </a:pPr>
            <a:r>
              <a:rPr lang="en-US" dirty="0" smtClean="0"/>
              <a:t>J.R. Martin (2013) ‘Embedded literacy’</a:t>
            </a:r>
          </a:p>
          <a:p>
            <a:pPr lvl="1">
              <a:defRPr/>
            </a:pPr>
            <a:r>
              <a:rPr lang="en-US" dirty="0" smtClean="0"/>
              <a:t>Matruglio </a:t>
            </a:r>
            <a:r>
              <a:rPr lang="en-US" i="1" dirty="0" smtClean="0"/>
              <a:t>et al.</a:t>
            </a:r>
            <a:r>
              <a:rPr lang="en-US" dirty="0" smtClean="0"/>
              <a:t> (2013) ‘Time travel’</a:t>
            </a:r>
          </a:p>
          <a:p>
            <a:pPr marL="514350" indent="-514350">
              <a:buFont typeface="+mj-lt"/>
              <a:buAutoNum type="arabicPeriod"/>
              <a:defRPr/>
            </a:pPr>
            <a:r>
              <a:rPr lang="en-US" dirty="0" smtClean="0"/>
              <a:t>Collaborative intervention with teachers</a:t>
            </a:r>
          </a:p>
          <a:p>
            <a:pPr marL="914400" lvl="1" indent="-514350">
              <a:defRPr/>
            </a:pPr>
            <a:r>
              <a:rPr lang="en-US" dirty="0" smtClean="0"/>
              <a:t>Macnaught </a:t>
            </a:r>
            <a:r>
              <a:rPr lang="en-US" i="1" dirty="0" smtClean="0"/>
              <a:t>et al.</a:t>
            </a:r>
            <a:r>
              <a:rPr lang="en-US" dirty="0" smtClean="0"/>
              <a:t> (2013) ‘Jointly constructing semantic waves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C9AE014-9D10-1B4B-BB5B-69DB28EE11C0}" type="slidenum">
              <a:rPr lang="en-US"/>
              <a:pPr>
                <a:defRPr/>
              </a:pPr>
              <a:t>34</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Stage 1: data collection</a:t>
            </a:r>
            <a:endParaRPr lang="en-US" dirty="0"/>
          </a:p>
        </p:txBody>
      </p:sp>
      <p:sp>
        <p:nvSpPr>
          <p:cNvPr id="56323" name="Content Placeholder 2"/>
          <p:cNvSpPr>
            <a:spLocks noGrp="1"/>
          </p:cNvSpPr>
          <p:nvPr>
            <p:ph idx="1"/>
          </p:nvPr>
        </p:nvSpPr>
        <p:spPr bwMode="auto">
          <a:xfrm>
            <a:off x="1270000" y="1341438"/>
            <a:ext cx="7620000" cy="4784725"/>
          </a:xfrm>
          <a:ln>
            <a:miter lim="800000"/>
            <a:headEnd/>
            <a:tailEnd/>
          </a:ln>
        </p:spPr>
        <p:txBody>
          <a:bodyPr vert="horz" wrap="square" lIns="91440" tIns="45720" rIns="91440" bIns="45720" numCol="1" anchor="t" anchorCtr="0" compatLnSpc="1">
            <a:prstTxWarp prst="textNoShape">
              <a:avLst/>
            </a:prstTxWarp>
            <a:normAutofit lnSpcReduction="10000"/>
          </a:bodyPr>
          <a:lstStyle/>
          <a:p>
            <a:pPr>
              <a:defRPr/>
            </a:pPr>
            <a:r>
              <a:rPr lang="en-US" dirty="0" smtClean="0"/>
              <a:t>New South Wales, Australia</a:t>
            </a:r>
          </a:p>
          <a:p>
            <a:pPr>
              <a:defRPr/>
            </a:pPr>
            <a:r>
              <a:rPr lang="en-US" dirty="0" smtClean="0"/>
              <a:t>secondary schooling: History and Biology</a:t>
            </a:r>
          </a:p>
          <a:p>
            <a:pPr>
              <a:defRPr/>
            </a:pPr>
            <a:r>
              <a:rPr lang="en-US" dirty="0" smtClean="0"/>
              <a:t>Year 8 (ages 13-14) and Year 11 (ages 16-17)</a:t>
            </a:r>
          </a:p>
          <a:p>
            <a:pPr>
              <a:defRPr/>
            </a:pPr>
            <a:r>
              <a:rPr lang="en-US" dirty="0" smtClean="0"/>
              <a:t>100 lessons in Science/Biology (55) and History (45) of one hour each</a:t>
            </a:r>
          </a:p>
          <a:p>
            <a:pPr>
              <a:defRPr/>
            </a:pPr>
            <a:r>
              <a:rPr lang="en-US" dirty="0" smtClean="0"/>
              <a:t>4 urban schools and 2 rural schools</a:t>
            </a:r>
          </a:p>
          <a:p>
            <a:pPr>
              <a:defRPr/>
            </a:pPr>
            <a:r>
              <a:rPr lang="en-US" dirty="0" smtClean="0"/>
              <a:t>plus: curricula documents, worksheets, textbooks, etc</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E7B8AF1-D508-CF48-9B06-508C97568A50}" type="slidenum">
              <a:rPr lang="en-US"/>
              <a:pPr>
                <a:defRPr/>
              </a:pPr>
              <a:t>35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Autofit/>
          </a:bodyPr>
          <a:lstStyle/>
          <a:p>
            <a:pPr>
              <a:defRPr/>
            </a:pPr>
            <a:r>
              <a:rPr lang="en-US" sz="4000" dirty="0" smtClean="0"/>
              <a:t>High stakes in classrooms</a:t>
            </a:r>
            <a:endParaRPr lang="en-US" sz="4000"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71BCFF57-A5B6-EE44-B821-21F0D9D0681B}" type="slidenum">
              <a:rPr lang="en-US" smtClean="0"/>
              <a:pPr>
                <a:defRPr/>
              </a:pPr>
              <a:t>36</a:t>
            </a:fld>
            <a:endParaRPr lang="en-US" dirty="0"/>
          </a:p>
        </p:txBody>
      </p:sp>
      <p:grpSp>
        <p:nvGrpSpPr>
          <p:cNvPr id="59397" name="Group 17"/>
          <p:cNvGrpSpPr>
            <a:grpSpLocks/>
          </p:cNvGrpSpPr>
          <p:nvPr/>
        </p:nvGrpSpPr>
        <p:grpSpPr bwMode="auto">
          <a:xfrm>
            <a:off x="927100" y="1887538"/>
            <a:ext cx="7962900" cy="3989387"/>
            <a:chOff x="1554019" y="2275950"/>
            <a:chExt cx="6680344" cy="3126802"/>
          </a:xfrm>
        </p:grpSpPr>
        <p:cxnSp>
          <p:nvCxnSpPr>
            <p:cNvPr id="59399" name="Straight Connector 6"/>
            <p:cNvCxnSpPr>
              <a:cxnSpLocks noChangeShapeType="1"/>
            </p:cNvCxnSpPr>
            <p:nvPr/>
          </p:nvCxnSpPr>
          <p:spPr bwMode="auto">
            <a:xfrm rot="5400000">
              <a:off x="1360488" y="3838575"/>
              <a:ext cx="2546350" cy="3175"/>
            </a:xfrm>
            <a:prstGeom prst="line">
              <a:avLst/>
            </a:prstGeom>
            <a:noFill/>
            <a:ln w="28575">
              <a:solidFill>
                <a:schemeClr val="tx1"/>
              </a:solidFill>
              <a:round/>
              <a:headEnd/>
              <a:tailEnd/>
            </a:ln>
          </p:spPr>
        </p:cxnSp>
        <p:cxnSp>
          <p:nvCxnSpPr>
            <p:cNvPr id="59400" name="Straight Connector 7"/>
            <p:cNvCxnSpPr>
              <a:cxnSpLocks noChangeShapeType="1"/>
            </p:cNvCxnSpPr>
            <p:nvPr/>
          </p:nvCxnSpPr>
          <p:spPr bwMode="auto">
            <a:xfrm>
              <a:off x="2633663" y="5111750"/>
              <a:ext cx="5457825" cy="1588"/>
            </a:xfrm>
            <a:prstGeom prst="line">
              <a:avLst/>
            </a:prstGeom>
            <a:noFill/>
            <a:ln w="25400">
              <a:solidFill>
                <a:schemeClr val="tx1"/>
              </a:solidFill>
              <a:round/>
              <a:headEnd/>
              <a:tailEnd/>
            </a:ln>
          </p:spPr>
        </p:cxnSp>
        <p:cxnSp>
          <p:nvCxnSpPr>
            <p:cNvPr id="9" name="Straight Connector 8"/>
            <p:cNvCxnSpPr>
              <a:cxnSpLocks noChangeShapeType="1"/>
            </p:cNvCxnSpPr>
            <p:nvPr/>
          </p:nvCxnSpPr>
          <p:spPr bwMode="auto">
            <a:xfrm>
              <a:off x="2779281" y="2609409"/>
              <a:ext cx="1000187" cy="2489"/>
            </a:xfrm>
            <a:prstGeom prst="line">
              <a:avLst/>
            </a:prstGeom>
            <a:noFill/>
            <a:ln w="25400">
              <a:noFill/>
              <a:round/>
              <a:headEnd/>
              <a:tailEnd/>
            </a:ln>
            <a:effectLst>
              <a:outerShdw blurRad="40000" dist="20000" dir="5400000" rotWithShape="0">
                <a:srgbClr val="808080">
                  <a:alpha val="37999"/>
                </a:srgbClr>
              </a:outerShdw>
            </a:effectLst>
            <a:extLst/>
          </p:spPr>
        </p:cxnSp>
        <p:sp>
          <p:nvSpPr>
            <p:cNvPr id="59402" name="TextBox 14"/>
            <p:cNvSpPr txBox="1">
              <a:spLocks noChangeArrowheads="1"/>
            </p:cNvSpPr>
            <p:nvPr/>
          </p:nvSpPr>
          <p:spPr bwMode="auto">
            <a:xfrm>
              <a:off x="2540000" y="2275950"/>
              <a:ext cx="1446213" cy="554707"/>
            </a:xfrm>
            <a:prstGeom prst="rect">
              <a:avLst/>
            </a:prstGeom>
            <a:noFill/>
            <a:ln w="9525">
              <a:noFill/>
              <a:miter lim="800000"/>
              <a:headEnd/>
              <a:tailEnd/>
            </a:ln>
          </p:spPr>
          <p:txBody>
            <a:bodyPr>
              <a:prstTxWarp prst="textNoShape">
                <a:avLst/>
              </a:prstTxWarp>
              <a:spAutoFit/>
            </a:bodyPr>
            <a:lstStyle/>
            <a:p>
              <a:pPr algn="ctr"/>
              <a:r>
                <a:rPr lang="en-US" sz="2000">
                  <a:latin typeface="Times New Roman" charset="0"/>
                  <a:ea typeface="Times New Roman" charset="0"/>
                  <a:cs typeface="Times New Roman" charset="0"/>
                </a:rPr>
                <a:t>High-stakes </a:t>
              </a:r>
            </a:p>
            <a:p>
              <a:pPr algn="ctr"/>
              <a:r>
                <a:rPr lang="en-US" sz="2000">
                  <a:latin typeface="Times New Roman" charset="0"/>
                  <a:ea typeface="Times New Roman" charset="0"/>
                  <a:cs typeface="Times New Roman" charset="0"/>
                </a:rPr>
                <a:t>reading</a:t>
              </a:r>
            </a:p>
          </p:txBody>
        </p:sp>
        <p:cxnSp>
          <p:nvCxnSpPr>
            <p:cNvPr id="59403" name="Straight Connector 12"/>
            <p:cNvCxnSpPr>
              <a:cxnSpLocks noChangeShapeType="1"/>
            </p:cNvCxnSpPr>
            <p:nvPr/>
          </p:nvCxnSpPr>
          <p:spPr bwMode="auto">
            <a:xfrm>
              <a:off x="2665413" y="2873375"/>
              <a:ext cx="1055687" cy="1588"/>
            </a:xfrm>
            <a:prstGeom prst="line">
              <a:avLst/>
            </a:prstGeom>
            <a:noFill/>
            <a:ln w="25400">
              <a:solidFill>
                <a:schemeClr val="tx1"/>
              </a:solidFill>
              <a:round/>
              <a:headEnd/>
              <a:tailEnd/>
            </a:ln>
          </p:spPr>
        </p:cxnSp>
        <p:cxnSp>
          <p:nvCxnSpPr>
            <p:cNvPr id="12" name="Straight Connector 11"/>
            <p:cNvCxnSpPr>
              <a:cxnSpLocks noChangeShapeType="1"/>
            </p:cNvCxnSpPr>
            <p:nvPr/>
          </p:nvCxnSpPr>
          <p:spPr bwMode="auto">
            <a:xfrm>
              <a:off x="7090341" y="2762452"/>
              <a:ext cx="1001519" cy="1245"/>
            </a:xfrm>
            <a:prstGeom prst="line">
              <a:avLst/>
            </a:prstGeom>
            <a:noFill/>
            <a:ln w="25400">
              <a:noFill/>
              <a:round/>
              <a:headEnd/>
              <a:tailEnd/>
            </a:ln>
            <a:effectLst>
              <a:outerShdw blurRad="40000" dist="20000" dir="5400000" rotWithShape="0">
                <a:srgbClr val="808080">
                  <a:alpha val="37999"/>
                </a:srgbClr>
              </a:outerShdw>
            </a:effectLst>
            <a:extLst/>
          </p:spPr>
        </p:cxnSp>
        <p:sp>
          <p:nvSpPr>
            <p:cNvPr id="59405" name="TextBox 18"/>
            <p:cNvSpPr txBox="1">
              <a:spLocks noChangeArrowheads="1"/>
            </p:cNvSpPr>
            <p:nvPr/>
          </p:nvSpPr>
          <p:spPr bwMode="auto">
            <a:xfrm>
              <a:off x="6858000" y="2368566"/>
              <a:ext cx="1376363" cy="554707"/>
            </a:xfrm>
            <a:prstGeom prst="rect">
              <a:avLst/>
            </a:prstGeom>
            <a:noFill/>
            <a:ln w="9525">
              <a:noFill/>
              <a:miter lim="800000"/>
              <a:headEnd/>
              <a:tailEnd/>
            </a:ln>
          </p:spPr>
          <p:txBody>
            <a:bodyPr>
              <a:prstTxWarp prst="textNoShape">
                <a:avLst/>
              </a:prstTxWarp>
              <a:spAutoFit/>
            </a:bodyPr>
            <a:lstStyle/>
            <a:p>
              <a:pPr algn="ctr"/>
              <a:r>
                <a:rPr lang="en-US" sz="2000">
                  <a:solidFill>
                    <a:srgbClr val="000000"/>
                  </a:solidFill>
                  <a:latin typeface="Times New Roman" charset="0"/>
                  <a:ea typeface="Times New Roman" charset="0"/>
                  <a:cs typeface="Times New Roman" charset="0"/>
                </a:rPr>
                <a:t>High-stakes </a:t>
              </a:r>
            </a:p>
            <a:p>
              <a:pPr algn="ctr"/>
              <a:r>
                <a:rPr lang="en-US" sz="2000">
                  <a:solidFill>
                    <a:srgbClr val="000000"/>
                  </a:solidFill>
                  <a:latin typeface="Times New Roman" charset="0"/>
                  <a:ea typeface="Times New Roman" charset="0"/>
                  <a:cs typeface="Times New Roman" charset="0"/>
                </a:rPr>
                <a:t>writing</a:t>
              </a:r>
            </a:p>
          </p:txBody>
        </p:sp>
        <p:cxnSp>
          <p:nvCxnSpPr>
            <p:cNvPr id="59406" name="Straight Connector 17"/>
            <p:cNvCxnSpPr>
              <a:cxnSpLocks noChangeShapeType="1"/>
            </p:cNvCxnSpPr>
            <p:nvPr/>
          </p:nvCxnSpPr>
          <p:spPr bwMode="auto">
            <a:xfrm>
              <a:off x="7034213" y="3035301"/>
              <a:ext cx="1057275" cy="1587"/>
            </a:xfrm>
            <a:prstGeom prst="line">
              <a:avLst/>
            </a:prstGeom>
            <a:noFill/>
            <a:ln w="25400">
              <a:solidFill>
                <a:schemeClr val="tx1"/>
              </a:solidFill>
              <a:round/>
              <a:headEnd/>
              <a:tailEnd/>
            </a:ln>
          </p:spPr>
        </p:cxnSp>
        <p:sp>
          <p:nvSpPr>
            <p:cNvPr id="59407" name="TextBox 15"/>
            <p:cNvSpPr txBox="1">
              <a:spLocks noChangeArrowheads="1"/>
            </p:cNvSpPr>
            <p:nvPr/>
          </p:nvSpPr>
          <p:spPr bwMode="auto">
            <a:xfrm>
              <a:off x="1607994" y="4805364"/>
              <a:ext cx="1057418" cy="289412"/>
            </a:xfrm>
            <a:prstGeom prst="rect">
              <a:avLst/>
            </a:prstGeom>
            <a:noFill/>
            <a:ln w="9525">
              <a:noFill/>
              <a:miter lim="800000"/>
              <a:headEnd/>
              <a:tailEnd/>
            </a:ln>
          </p:spPr>
          <p:txBody>
            <a:bodyPr>
              <a:prstTxWarp prst="textNoShape">
                <a:avLst/>
              </a:prstTxWarp>
              <a:spAutoFit/>
            </a:bodyPr>
            <a:lstStyle/>
            <a:p>
              <a:pPr algn="ctr"/>
              <a:r>
                <a:rPr lang="en-US">
                  <a:solidFill>
                    <a:srgbClr val="000000"/>
                  </a:solidFill>
                  <a:latin typeface="Times New Roman" charset="0"/>
                  <a:ea typeface="Times New Roman" charset="0"/>
                  <a:cs typeface="Times New Roman" charset="0"/>
                </a:rPr>
                <a:t>SG+, SD–</a:t>
              </a:r>
            </a:p>
          </p:txBody>
        </p:sp>
        <p:sp>
          <p:nvSpPr>
            <p:cNvPr id="59408" name="TextBox 15"/>
            <p:cNvSpPr txBox="1">
              <a:spLocks noChangeArrowheads="1"/>
            </p:cNvSpPr>
            <p:nvPr/>
          </p:nvSpPr>
          <p:spPr bwMode="auto">
            <a:xfrm>
              <a:off x="1554019" y="2565401"/>
              <a:ext cx="1079644" cy="289412"/>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SG–, SD+</a:t>
              </a:r>
            </a:p>
          </p:txBody>
        </p:sp>
        <p:sp>
          <p:nvSpPr>
            <p:cNvPr id="59409" name="TextBox 29"/>
            <p:cNvSpPr txBox="1">
              <a:spLocks noChangeArrowheads="1"/>
            </p:cNvSpPr>
            <p:nvPr/>
          </p:nvSpPr>
          <p:spPr bwMode="auto">
            <a:xfrm>
              <a:off x="7466012" y="5113340"/>
              <a:ext cx="625475" cy="289412"/>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Time</a:t>
              </a:r>
            </a:p>
          </p:txBody>
        </p:sp>
        <p:sp>
          <p:nvSpPr>
            <p:cNvPr id="59410" name="TextBox 14"/>
            <p:cNvSpPr txBox="1">
              <a:spLocks noChangeArrowheads="1"/>
            </p:cNvSpPr>
            <p:nvPr/>
          </p:nvSpPr>
          <p:spPr bwMode="auto">
            <a:xfrm>
              <a:off x="4482306" y="3291121"/>
              <a:ext cx="1928717" cy="554707"/>
            </a:xfrm>
            <a:prstGeom prst="rect">
              <a:avLst/>
            </a:prstGeom>
            <a:noFill/>
            <a:ln w="9525">
              <a:noFill/>
              <a:miter lim="800000"/>
              <a:headEnd/>
              <a:tailEnd/>
            </a:ln>
          </p:spPr>
          <p:txBody>
            <a:bodyPr>
              <a:prstTxWarp prst="textNoShape">
                <a:avLst/>
              </a:prstTxWarp>
              <a:spAutoFit/>
            </a:bodyPr>
            <a:lstStyle/>
            <a:p>
              <a:pPr algn="ctr"/>
              <a:r>
                <a:rPr lang="en-US" sz="2000">
                  <a:latin typeface="Times New Roman" charset="0"/>
                  <a:ea typeface="Times New Roman" charset="0"/>
                  <a:cs typeface="Times New Roman" charset="0"/>
                </a:rPr>
                <a:t>Classroom practice:</a:t>
              </a:r>
            </a:p>
            <a:p>
              <a:pPr algn="ctr"/>
              <a:r>
                <a:rPr lang="en-US" sz="2000">
                  <a:latin typeface="Times New Roman" charset="0"/>
                  <a:ea typeface="Times New Roman" charset="0"/>
                  <a:cs typeface="Times New Roman" charset="0"/>
                </a:rPr>
                <a:t>a semantic gap?</a:t>
              </a:r>
            </a:p>
          </p:txBody>
        </p:sp>
      </p:grpSp>
      <p:sp>
        <p:nvSpPr>
          <p:cNvPr id="1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A ‘down escalator’ profile</a:t>
            </a:r>
            <a:endParaRPr lang="en-US" dirty="0"/>
          </a:p>
        </p:txBody>
      </p:sp>
      <p:sp>
        <p:nvSpPr>
          <p:cNvPr id="60419"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EA16C0C-6DE3-2C4B-9F4B-1A5754F4E9A7}" type="slidenum">
              <a:rPr lang="en-US"/>
              <a:pPr>
                <a:defRPr/>
              </a:pPr>
              <a:t>37</a:t>
            </a:fld>
            <a:endParaRPr lang="en-US" dirty="0"/>
          </a:p>
        </p:txBody>
      </p:sp>
      <p:cxnSp>
        <p:nvCxnSpPr>
          <p:cNvPr id="60422" name="Straight Connector 25"/>
          <p:cNvCxnSpPr>
            <a:cxnSpLocks noChangeShapeType="1"/>
          </p:cNvCxnSpPr>
          <p:nvPr/>
        </p:nvCxnSpPr>
        <p:spPr bwMode="auto">
          <a:xfrm>
            <a:off x="2492375" y="5127625"/>
            <a:ext cx="5711825" cy="9525"/>
          </a:xfrm>
          <a:prstGeom prst="line">
            <a:avLst/>
          </a:prstGeom>
          <a:noFill/>
          <a:ln w="25400">
            <a:solidFill>
              <a:schemeClr val="tx1"/>
            </a:solidFill>
            <a:round/>
            <a:headEnd/>
            <a:tailEnd/>
          </a:ln>
        </p:spPr>
      </p:cxnSp>
      <p:sp>
        <p:nvSpPr>
          <p:cNvPr id="60423" name="TextBox 29"/>
          <p:cNvSpPr txBox="1">
            <a:spLocks noChangeArrowheads="1"/>
          </p:cNvSpPr>
          <p:nvPr/>
        </p:nvSpPr>
        <p:spPr bwMode="auto">
          <a:xfrm>
            <a:off x="7504113" y="5124450"/>
            <a:ext cx="665162" cy="369888"/>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Time</a:t>
            </a:r>
          </a:p>
        </p:txBody>
      </p:sp>
      <p:cxnSp>
        <p:nvCxnSpPr>
          <p:cNvPr id="60424" name="Straight Connector 22"/>
          <p:cNvCxnSpPr>
            <a:cxnSpLocks noChangeShapeType="1"/>
          </p:cNvCxnSpPr>
          <p:nvPr/>
        </p:nvCxnSpPr>
        <p:spPr bwMode="auto">
          <a:xfrm rot="5400000">
            <a:off x="1100138" y="3736975"/>
            <a:ext cx="2789238" cy="7937"/>
          </a:xfrm>
          <a:prstGeom prst="line">
            <a:avLst/>
          </a:prstGeom>
          <a:noFill/>
          <a:ln w="28575">
            <a:solidFill>
              <a:schemeClr val="tx1"/>
            </a:solidFill>
            <a:round/>
            <a:headEnd/>
            <a:tailEnd/>
          </a:ln>
        </p:spPr>
      </p:cxnSp>
      <p:sp>
        <p:nvSpPr>
          <p:cNvPr id="60425" name="TextBox 15"/>
          <p:cNvSpPr txBox="1">
            <a:spLocks noChangeArrowheads="1"/>
          </p:cNvSpPr>
          <p:nvPr/>
        </p:nvSpPr>
        <p:spPr bwMode="auto">
          <a:xfrm>
            <a:off x="1282700" y="4691063"/>
            <a:ext cx="1241425" cy="369887"/>
          </a:xfrm>
          <a:prstGeom prst="rect">
            <a:avLst/>
          </a:prstGeom>
          <a:noFill/>
          <a:ln w="9525">
            <a:noFill/>
            <a:miter lim="800000"/>
            <a:headEnd/>
            <a:tailEnd/>
          </a:ln>
        </p:spPr>
        <p:txBody>
          <a:bodyPr>
            <a:prstTxWarp prst="textNoShape">
              <a:avLst/>
            </a:prstTxWarp>
            <a:spAutoFit/>
          </a:bodyPr>
          <a:lstStyle/>
          <a:p>
            <a:pPr algn="ctr"/>
            <a:r>
              <a:rPr lang="en-US">
                <a:solidFill>
                  <a:srgbClr val="000000"/>
                </a:solidFill>
                <a:latin typeface="Times New Roman" charset="0"/>
                <a:ea typeface="Times New Roman" charset="0"/>
                <a:cs typeface="Times New Roman" charset="0"/>
              </a:rPr>
              <a:t>SG+, SD–</a:t>
            </a:r>
          </a:p>
        </p:txBody>
      </p:sp>
      <p:sp>
        <p:nvSpPr>
          <p:cNvPr id="60426" name="TextBox 15"/>
          <p:cNvSpPr txBox="1">
            <a:spLocks noChangeArrowheads="1"/>
          </p:cNvSpPr>
          <p:nvPr/>
        </p:nvSpPr>
        <p:spPr bwMode="auto">
          <a:xfrm>
            <a:off x="1338263" y="2424113"/>
            <a:ext cx="1130300" cy="369887"/>
          </a:xfrm>
          <a:prstGeom prst="rect">
            <a:avLst/>
          </a:prstGeom>
          <a:noFill/>
          <a:ln w="9525">
            <a:noFill/>
            <a:miter lim="800000"/>
            <a:headEnd/>
            <a:tailEnd/>
          </a:ln>
        </p:spPr>
        <p:txBody>
          <a:bodyPr>
            <a:prstTxWarp prst="textNoShape">
              <a:avLst/>
            </a:prstTxWarp>
            <a:spAutoFit/>
          </a:bodyPr>
          <a:lstStyle/>
          <a:p>
            <a:pPr algn="ctr"/>
            <a:r>
              <a:rPr lang="en-US">
                <a:latin typeface="Times New Roman" charset="0"/>
                <a:ea typeface="Times New Roman" charset="0"/>
                <a:cs typeface="Times New Roman" charset="0"/>
              </a:rPr>
              <a:t>SG–, SD+</a:t>
            </a:r>
          </a:p>
        </p:txBody>
      </p:sp>
      <p:grpSp>
        <p:nvGrpSpPr>
          <p:cNvPr id="60427" name="Group 14"/>
          <p:cNvGrpSpPr>
            <a:grpSpLocks/>
          </p:cNvGrpSpPr>
          <p:nvPr/>
        </p:nvGrpSpPr>
        <p:grpSpPr bwMode="auto">
          <a:xfrm>
            <a:off x="2492375" y="2576513"/>
            <a:ext cx="5676900" cy="2336800"/>
            <a:chOff x="1874838" y="3802063"/>
            <a:chExt cx="6761162" cy="2152650"/>
          </a:xfrm>
        </p:grpSpPr>
        <p:sp>
          <p:nvSpPr>
            <p:cNvPr id="14" name="Freeform 13"/>
            <p:cNvSpPr>
              <a:spLocks noChangeArrowheads="1"/>
            </p:cNvSpPr>
            <p:nvPr/>
          </p:nvSpPr>
          <p:spPr bwMode="auto">
            <a:xfrm>
              <a:off x="1874838" y="3802063"/>
              <a:ext cx="2251831" cy="2152650"/>
            </a:xfrm>
            <a:custGeom>
              <a:avLst/>
              <a:gdLst>
                <a:gd name="T0" fmla="*/ 0 w 2398960"/>
                <a:gd name="T1" fmla="*/ 10855 h 3082979"/>
                <a:gd name="T2" fmla="*/ 520987 w 2398960"/>
                <a:gd name="T3" fmla="*/ 217107 h 3082979"/>
                <a:gd name="T4" fmla="*/ 998559 w 2398960"/>
                <a:gd name="T5" fmla="*/ 1313500 h 3082979"/>
                <a:gd name="T6" fmla="*/ 1573815 w 2398960"/>
                <a:gd name="T7" fmla="*/ 2735553 h 3082979"/>
                <a:gd name="T8" fmla="*/ 2398712 w 2398960"/>
                <a:gd name="T9" fmla="*/ 3082925 h 3082979"/>
                <a:gd name="T10" fmla="*/ 2398712 w 2398960"/>
                <a:gd name="T11" fmla="*/ 3082925 h 3082979"/>
                <a:gd name="T12" fmla="*/ 2398712 w 2398960"/>
                <a:gd name="T13" fmla="*/ 3082925 h 3082979"/>
                <a:gd name="T14" fmla="*/ 0 60000 65536"/>
                <a:gd name="T15" fmla="*/ 0 60000 65536"/>
                <a:gd name="T16" fmla="*/ 0 60000 65536"/>
                <a:gd name="T17" fmla="*/ 0 60000 65536"/>
                <a:gd name="T18" fmla="*/ 0 60000 65536"/>
                <a:gd name="T19" fmla="*/ 0 60000 65536"/>
                <a:gd name="T20" fmla="*/ 0 60000 65536"/>
                <a:gd name="T21" fmla="*/ 0 w 2398960"/>
                <a:gd name="T22" fmla="*/ 0 h 3082979"/>
                <a:gd name="T23" fmla="*/ 2398960 w 2398960"/>
                <a:gd name="T24" fmla="*/ 3082979 h 30829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98960" h="3082979">
                  <a:moveTo>
                    <a:pt x="0" y="10855"/>
                  </a:moveTo>
                  <a:cubicBezTo>
                    <a:pt x="177298" y="5427"/>
                    <a:pt x="354597" y="0"/>
                    <a:pt x="521041" y="217111"/>
                  </a:cubicBezTo>
                  <a:cubicBezTo>
                    <a:pt x="687485" y="434222"/>
                    <a:pt x="823173" y="893775"/>
                    <a:pt x="998662" y="1313523"/>
                  </a:cubicBezTo>
                  <a:cubicBezTo>
                    <a:pt x="1174151" y="1733271"/>
                    <a:pt x="1340595" y="2440692"/>
                    <a:pt x="1573978" y="2735601"/>
                  </a:cubicBezTo>
                  <a:cubicBezTo>
                    <a:pt x="1807361" y="3030510"/>
                    <a:pt x="2398960" y="3082979"/>
                    <a:pt x="2398960" y="3082979"/>
                  </a:cubicBezTo>
                </a:path>
              </a:pathLst>
            </a:custGeom>
            <a:noFill/>
            <a:ln w="25400">
              <a:solidFill>
                <a:schemeClr val="tx1"/>
              </a:solidFill>
              <a:miter lim="800000"/>
              <a:headEnd/>
              <a:tailEnd/>
            </a:ln>
            <a:effectLst>
              <a:outerShdw blurRad="63500" dist="20000" dir="5400000" rotWithShape="0">
                <a:srgbClr val="808080">
                  <a:alpha val="37999"/>
                </a:srgbClr>
              </a:outerShdw>
            </a:effectLst>
          </p:spPr>
          <p:txBody>
            <a:bodyPr anchor="ctr">
              <a:prstTxWarp prst="textNoShape">
                <a:avLst/>
              </a:prstTxWarp>
            </a:bodyPr>
            <a:lstStyle/>
            <a:p>
              <a:pPr>
                <a:defRPr/>
              </a:pPr>
              <a:endParaRPr lang="en-US">
                <a:solidFill>
                  <a:srgbClr val="09213B"/>
                </a:solidFill>
              </a:endParaRPr>
            </a:p>
          </p:txBody>
        </p:sp>
        <p:sp>
          <p:nvSpPr>
            <p:cNvPr id="15" name="Freeform 14"/>
            <p:cNvSpPr>
              <a:spLocks noChangeArrowheads="1"/>
            </p:cNvSpPr>
            <p:nvPr/>
          </p:nvSpPr>
          <p:spPr bwMode="auto">
            <a:xfrm>
              <a:off x="4126669" y="3802063"/>
              <a:ext cx="2255611" cy="2152650"/>
            </a:xfrm>
            <a:custGeom>
              <a:avLst/>
              <a:gdLst>
                <a:gd name="T0" fmla="*/ 0 w 2398960"/>
                <a:gd name="T1" fmla="*/ 10855 h 3082979"/>
                <a:gd name="T2" fmla="*/ 520987 w 2398960"/>
                <a:gd name="T3" fmla="*/ 217107 h 3082979"/>
                <a:gd name="T4" fmla="*/ 998559 w 2398960"/>
                <a:gd name="T5" fmla="*/ 1313500 h 3082979"/>
                <a:gd name="T6" fmla="*/ 1573816 w 2398960"/>
                <a:gd name="T7" fmla="*/ 2735553 h 3082979"/>
                <a:gd name="T8" fmla="*/ 2398713 w 2398960"/>
                <a:gd name="T9" fmla="*/ 3082925 h 3082979"/>
                <a:gd name="T10" fmla="*/ 2398713 w 2398960"/>
                <a:gd name="T11" fmla="*/ 3082925 h 3082979"/>
                <a:gd name="T12" fmla="*/ 2398713 w 2398960"/>
                <a:gd name="T13" fmla="*/ 3082925 h 3082979"/>
                <a:gd name="T14" fmla="*/ 0 60000 65536"/>
                <a:gd name="T15" fmla="*/ 0 60000 65536"/>
                <a:gd name="T16" fmla="*/ 0 60000 65536"/>
                <a:gd name="T17" fmla="*/ 0 60000 65536"/>
                <a:gd name="T18" fmla="*/ 0 60000 65536"/>
                <a:gd name="T19" fmla="*/ 0 60000 65536"/>
                <a:gd name="T20" fmla="*/ 0 60000 65536"/>
                <a:gd name="T21" fmla="*/ 0 w 2398960"/>
                <a:gd name="T22" fmla="*/ 0 h 3082979"/>
                <a:gd name="T23" fmla="*/ 2398960 w 2398960"/>
                <a:gd name="T24" fmla="*/ 3082979 h 30829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98960" h="3082979">
                  <a:moveTo>
                    <a:pt x="0" y="10855"/>
                  </a:moveTo>
                  <a:cubicBezTo>
                    <a:pt x="177298" y="5427"/>
                    <a:pt x="354597" y="0"/>
                    <a:pt x="521041" y="217111"/>
                  </a:cubicBezTo>
                  <a:cubicBezTo>
                    <a:pt x="687485" y="434222"/>
                    <a:pt x="823173" y="893775"/>
                    <a:pt x="998662" y="1313523"/>
                  </a:cubicBezTo>
                  <a:cubicBezTo>
                    <a:pt x="1174151" y="1733271"/>
                    <a:pt x="1340595" y="2440692"/>
                    <a:pt x="1573978" y="2735601"/>
                  </a:cubicBezTo>
                  <a:cubicBezTo>
                    <a:pt x="1807361" y="3030510"/>
                    <a:pt x="2398960" y="3082979"/>
                    <a:pt x="2398960" y="3082979"/>
                  </a:cubicBezTo>
                </a:path>
              </a:pathLst>
            </a:custGeom>
            <a:noFill/>
            <a:ln w="25400">
              <a:solidFill>
                <a:schemeClr val="tx1"/>
              </a:solidFill>
              <a:miter lim="800000"/>
              <a:headEnd/>
              <a:tailEnd/>
            </a:ln>
            <a:effectLst>
              <a:outerShdw blurRad="63500" dist="20000" dir="5400000" rotWithShape="0">
                <a:srgbClr val="808080">
                  <a:alpha val="37999"/>
                </a:srgbClr>
              </a:outerShdw>
            </a:effectLst>
          </p:spPr>
          <p:txBody>
            <a:bodyPr anchor="ctr">
              <a:prstTxWarp prst="textNoShape">
                <a:avLst/>
              </a:prstTxWarp>
            </a:bodyPr>
            <a:lstStyle/>
            <a:p>
              <a:pPr>
                <a:defRPr/>
              </a:pPr>
              <a:endParaRPr lang="en-US">
                <a:solidFill>
                  <a:srgbClr val="09213B"/>
                </a:solidFill>
              </a:endParaRPr>
            </a:p>
          </p:txBody>
        </p:sp>
        <p:sp>
          <p:nvSpPr>
            <p:cNvPr id="16" name="Freeform 15"/>
            <p:cNvSpPr>
              <a:spLocks noChangeArrowheads="1"/>
            </p:cNvSpPr>
            <p:nvPr/>
          </p:nvSpPr>
          <p:spPr bwMode="auto">
            <a:xfrm>
              <a:off x="6382279" y="3802063"/>
              <a:ext cx="2253721" cy="2152650"/>
            </a:xfrm>
            <a:custGeom>
              <a:avLst/>
              <a:gdLst>
                <a:gd name="T0" fmla="*/ 0 w 2398960"/>
                <a:gd name="T1" fmla="*/ 10855 h 3082979"/>
                <a:gd name="T2" fmla="*/ 520987 w 2398960"/>
                <a:gd name="T3" fmla="*/ 217107 h 3082979"/>
                <a:gd name="T4" fmla="*/ 998559 w 2398960"/>
                <a:gd name="T5" fmla="*/ 1313500 h 3082979"/>
                <a:gd name="T6" fmla="*/ 1573815 w 2398960"/>
                <a:gd name="T7" fmla="*/ 2735553 h 3082979"/>
                <a:gd name="T8" fmla="*/ 2398712 w 2398960"/>
                <a:gd name="T9" fmla="*/ 3082925 h 3082979"/>
                <a:gd name="T10" fmla="*/ 2398712 w 2398960"/>
                <a:gd name="T11" fmla="*/ 3082925 h 3082979"/>
                <a:gd name="T12" fmla="*/ 2398712 w 2398960"/>
                <a:gd name="T13" fmla="*/ 3082925 h 3082979"/>
                <a:gd name="T14" fmla="*/ 0 60000 65536"/>
                <a:gd name="T15" fmla="*/ 0 60000 65536"/>
                <a:gd name="T16" fmla="*/ 0 60000 65536"/>
                <a:gd name="T17" fmla="*/ 0 60000 65536"/>
                <a:gd name="T18" fmla="*/ 0 60000 65536"/>
                <a:gd name="T19" fmla="*/ 0 60000 65536"/>
                <a:gd name="T20" fmla="*/ 0 60000 65536"/>
                <a:gd name="T21" fmla="*/ 0 w 2398960"/>
                <a:gd name="T22" fmla="*/ 0 h 3082979"/>
                <a:gd name="T23" fmla="*/ 2398960 w 2398960"/>
                <a:gd name="T24" fmla="*/ 3082979 h 308297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98960" h="3082979">
                  <a:moveTo>
                    <a:pt x="0" y="10855"/>
                  </a:moveTo>
                  <a:cubicBezTo>
                    <a:pt x="177298" y="5427"/>
                    <a:pt x="354597" y="0"/>
                    <a:pt x="521041" y="217111"/>
                  </a:cubicBezTo>
                  <a:cubicBezTo>
                    <a:pt x="687485" y="434222"/>
                    <a:pt x="823173" y="893775"/>
                    <a:pt x="998662" y="1313523"/>
                  </a:cubicBezTo>
                  <a:cubicBezTo>
                    <a:pt x="1174151" y="1733271"/>
                    <a:pt x="1340595" y="2440692"/>
                    <a:pt x="1573978" y="2735601"/>
                  </a:cubicBezTo>
                  <a:cubicBezTo>
                    <a:pt x="1807361" y="3030510"/>
                    <a:pt x="2398960" y="3082979"/>
                    <a:pt x="2398960" y="3082979"/>
                  </a:cubicBezTo>
                </a:path>
              </a:pathLst>
            </a:custGeom>
            <a:noFill/>
            <a:ln w="25400">
              <a:solidFill>
                <a:schemeClr val="tx1"/>
              </a:solidFill>
              <a:miter lim="800000"/>
              <a:headEnd/>
              <a:tailEnd/>
            </a:ln>
            <a:effectLst>
              <a:outerShdw blurRad="63500" dist="20000" dir="5400000" rotWithShape="0">
                <a:srgbClr val="808080">
                  <a:alpha val="37999"/>
                </a:srgbClr>
              </a:outerShdw>
            </a:effectLst>
          </p:spPr>
          <p:txBody>
            <a:bodyPr anchor="ctr">
              <a:prstTxWarp prst="textNoShape">
                <a:avLst/>
              </a:prstTxWarp>
            </a:bodyPr>
            <a:lstStyle/>
            <a:p>
              <a:pPr>
                <a:defRPr/>
              </a:pPr>
              <a:endParaRPr lang="en-US">
                <a:solidFill>
                  <a:srgbClr val="09213B"/>
                </a:solidFill>
              </a:endParaRPr>
            </a:p>
          </p:txBody>
        </p:sp>
      </p:grpSp>
    </p:spTree>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One-way street</a:t>
            </a:r>
            <a:endParaRPr lang="en-US" dirty="0"/>
          </a:p>
        </p:txBody>
      </p:sp>
      <p:sp>
        <p:nvSpPr>
          <p:cNvPr id="3" name="Content Placeholder 2"/>
          <p:cNvSpPr>
            <a:spLocks noGrp="1"/>
          </p:cNvSpPr>
          <p:nvPr>
            <p:ph idx="1"/>
          </p:nvPr>
        </p:nvSpPr>
        <p:spPr>
          <a:xfrm>
            <a:off x="1270000" y="1341438"/>
            <a:ext cx="7620000" cy="4784725"/>
          </a:xfrm>
        </p:spPr>
        <p:txBody>
          <a:bodyPr>
            <a:normAutofit fontScale="92500" lnSpcReduction="10000"/>
          </a:bodyPr>
          <a:lstStyle/>
          <a:p>
            <a:pPr>
              <a:buFont typeface="Arial" charset="0"/>
              <a:buNone/>
              <a:defRPr/>
            </a:pPr>
            <a:r>
              <a:rPr lang="en-GB" dirty="0" smtClean="0"/>
              <a:t>	“Like many, I thought, I was actually very good at the unpacking aspect...taking it from a highly-packed word and unpacking it. And in many instances, upon reflection, felt that, at that point, I had done my job - that students had been taught.”</a:t>
            </a:r>
            <a:endParaRPr lang="en-US" dirty="0" smtClean="0"/>
          </a:p>
          <a:p>
            <a:pPr>
              <a:buFont typeface="Arial" charset="0"/>
              <a:buNone/>
              <a:defRPr/>
            </a:pPr>
            <a:r>
              <a:rPr lang="en-US" dirty="0" smtClean="0"/>
              <a:t>	- Year 11 Biology teacher</a:t>
            </a:r>
          </a:p>
          <a:p>
            <a:pPr>
              <a:defRPr/>
            </a:pPr>
            <a:endParaRPr lang="en-US" dirty="0" smtClean="0"/>
          </a:p>
          <a:p>
            <a:pPr>
              <a:buFont typeface="Arial" charset="0"/>
              <a:buNone/>
              <a:defRPr/>
            </a:pPr>
            <a:r>
              <a:rPr lang="en-US" sz="2595" dirty="0" smtClean="0"/>
              <a:t>	From: Macnaught, Maton, Martin &amp; </a:t>
            </a:r>
            <a:r>
              <a:rPr lang="en-US" sz="2595" dirty="0" err="1" smtClean="0"/>
              <a:t>Matruglio</a:t>
            </a:r>
            <a:r>
              <a:rPr lang="en-US" sz="2595" dirty="0" smtClean="0"/>
              <a:t> </a:t>
            </a:r>
            <a:r>
              <a:rPr lang="en-US" sz="2595" dirty="0" smtClean="0"/>
              <a:t>(2013) </a:t>
            </a:r>
            <a:r>
              <a:rPr lang="en-US" sz="2595" dirty="0" smtClean="0"/>
              <a:t>Jointly constructing semantic waves, </a:t>
            </a:r>
            <a:r>
              <a:rPr lang="en-US" sz="2595" i="1" dirty="0" smtClean="0"/>
              <a:t>Linguistics &amp; Education.</a:t>
            </a:r>
            <a:endParaRPr lang="en-US" sz="2595" i="1"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8BE073B-CB8E-0E40-9A88-E9CA7D0C91F8}" type="slidenum">
              <a:rPr lang="en-US" smtClean="0"/>
              <a:pPr>
                <a:defRPr/>
              </a:pPr>
              <a:t>38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00" y="554038"/>
            <a:ext cx="7620000" cy="5572125"/>
          </a:xfrm>
        </p:spPr>
        <p:txBody>
          <a:bodyPr>
            <a:normAutofit fontScale="77500" lnSpcReduction="20000"/>
          </a:bodyPr>
          <a:lstStyle/>
          <a:p>
            <a:pPr marL="365760" indent="-256032" fontAlgn="auto">
              <a:spcAft>
                <a:spcPts val="0"/>
              </a:spcAft>
              <a:buFont typeface="Arial" charset="0"/>
              <a:buNone/>
              <a:defRPr/>
            </a:pPr>
            <a:r>
              <a:rPr lang="en-US" dirty="0" smtClean="0">
                <a:cs typeface="Times New Roman" charset="0"/>
              </a:rPr>
              <a:t>T	Okay B [student’s name] what are the ‘cilia’. What was it? No? A [student’s name] do you know what cilia is? No? Someone must know what they are...</a:t>
            </a:r>
            <a:endParaRPr lang="en-AU" dirty="0" smtClean="0">
              <a:cs typeface="Times New Roman" charset="0"/>
            </a:endParaRPr>
          </a:p>
          <a:p>
            <a:pPr marL="365760" indent="-256032" fontAlgn="auto">
              <a:spcAft>
                <a:spcPts val="0"/>
              </a:spcAft>
              <a:buFont typeface="Arial" charset="0"/>
              <a:buNone/>
              <a:defRPr/>
            </a:pPr>
            <a:r>
              <a:rPr lang="en-US" dirty="0" smtClean="0">
                <a:cs typeface="Times New Roman" charset="0"/>
              </a:rPr>
              <a:t>S	Hairs</a:t>
            </a:r>
            <a:endParaRPr lang="en-AU" dirty="0" smtClean="0">
              <a:cs typeface="Times New Roman" charset="0"/>
            </a:endParaRPr>
          </a:p>
          <a:p>
            <a:pPr marL="365760" indent="-256032" fontAlgn="auto">
              <a:spcAft>
                <a:spcPts val="0"/>
              </a:spcAft>
              <a:buFont typeface="Arial" charset="0"/>
              <a:buNone/>
              <a:defRPr/>
            </a:pPr>
            <a:r>
              <a:rPr lang="en-US" dirty="0" smtClean="0">
                <a:cs typeface="Times New Roman" charset="0"/>
              </a:rPr>
              <a:t>S	The little hairs?</a:t>
            </a:r>
            <a:endParaRPr lang="en-AU" dirty="0" smtClean="0">
              <a:cs typeface="Times New Roman" charset="0"/>
            </a:endParaRPr>
          </a:p>
          <a:p>
            <a:pPr marL="365760" indent="-256032" fontAlgn="auto">
              <a:spcAft>
                <a:spcPts val="0"/>
              </a:spcAft>
              <a:buFont typeface="Arial" charset="0"/>
              <a:buNone/>
              <a:defRPr/>
            </a:pPr>
            <a:r>
              <a:rPr lang="en-US" dirty="0" smtClean="0">
                <a:cs typeface="Times New Roman" charset="0"/>
              </a:rPr>
              <a:t>T	The little hairs. And basically, they beat in an upward motion from inside your body out through to your nose. ((Teacher is waving arms up)). So, they beat up and they take the pathogens away with them. And, guys, I don’t know if I’ve ever told you this but when you smoke cigarettes, the tar actually causes your cilia to, because it’s so heavy, to drop, and so your cilia don’t work properly after that because they’re too heavy, they’ve dropped, so they can’t beat the pathogens out of your body! So that’s one reason that smoking’s bad as well. Okay!  Alright, write this down under description!</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00614CB-3A6E-CB4B-9412-B2D2EA819711}" type="slidenum">
              <a:rPr lang="en-US"/>
              <a:pPr>
                <a:defRPr/>
              </a:pPr>
              <a:t>39</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49154"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067848F9-2D52-D740-BE88-5584A4CB0B5E}" type="slidenum">
              <a:rPr lang="en-US" sz="1400">
                <a:solidFill>
                  <a:srgbClr val="09213B"/>
                </a:solidFill>
                <a:latin typeface="Times New Roman" charset="0"/>
              </a:rPr>
              <a:pPr eaLnBrk="1" hangingPunct="1"/>
              <a:t>4</a:t>
            </a:fld>
            <a:endParaRPr lang="en-US" sz="1400">
              <a:solidFill>
                <a:srgbClr val="09213B"/>
              </a:solidFill>
              <a:latin typeface="Times New Roman" charset="0"/>
            </a:endParaRPr>
          </a:p>
        </p:txBody>
      </p:sp>
      <p:graphicFrame>
        <p:nvGraphicFramePr>
          <p:cNvPr id="7" name="Group 2"/>
          <p:cNvGraphicFramePr>
            <a:graphicFrameLocks noGrp="1"/>
          </p:cNvGraphicFramePr>
          <p:nvPr/>
        </p:nvGraphicFramePr>
        <p:xfrm>
          <a:off x="1651000" y="274638"/>
          <a:ext cx="7086600" cy="5851536"/>
        </p:xfrm>
        <a:graphic>
          <a:graphicData uri="http://schemas.openxmlformats.org/drawingml/2006/table">
            <a:tbl>
              <a:tblPr/>
              <a:tblGrid>
                <a:gridCol w="2057400"/>
                <a:gridCol w="1828800"/>
                <a:gridCol w="3200400"/>
              </a:tblGrid>
              <a:tr h="96984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492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Autonomy</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external</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positional autonomy, relational autonomy</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33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Density</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internal</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moral density</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4924">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social-symbolic</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epistemic relations, social relations</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55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Semantics</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meaning</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22939">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Temporality</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smtClean="0">
                          <a:ln>
                            <a:noFill/>
                          </a:ln>
                          <a:solidFill>
                            <a:schemeClr val="tx2"/>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chemeClr val="tx2"/>
                          </a:solidFill>
                          <a:effectLst/>
                          <a:latin typeface="Times New Roman" charset="0"/>
                          <a:ea typeface="ＭＳ Ｐゴシック" charset="-128"/>
                          <a:cs typeface="ＭＳ Ｐゴシック" charset="-128"/>
                        </a:rPr>
                        <a:t>temporal position, temporal orientation</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124228017"/>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dirty="0"/>
          </a:p>
        </p:txBody>
      </p:sp>
      <p:sp>
        <p:nvSpPr>
          <p:cNvPr id="6349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en-US" smtClean="0">
                <a:ea typeface="Times New Roman" charset="0"/>
                <a:cs typeface="Times New Roman" charset="0"/>
              </a:rPr>
              <a:t>((Teacher writes on the board))  </a:t>
            </a:r>
            <a:endParaRPr lang="en-AU" smtClean="0">
              <a:ea typeface="Times New Roman" charset="0"/>
              <a:cs typeface="Times New Roman" charset="0"/>
            </a:endParaRPr>
          </a:p>
          <a:p>
            <a:endParaRPr lang="en-US"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5EE5A17D-3C91-994B-A92C-66D6F317F4AC}" type="slidenum">
              <a:rPr lang="en-US"/>
              <a:pPr>
                <a:defRPr/>
              </a:pPr>
              <a:t>40</a:t>
            </a:fld>
            <a:endParaRPr lang="en-US" dirty="0"/>
          </a:p>
        </p:txBody>
      </p:sp>
      <p:graphicFrame>
        <p:nvGraphicFramePr>
          <p:cNvPr id="7" name="Table 6"/>
          <p:cNvGraphicFramePr>
            <a:graphicFrameLocks noGrp="1"/>
          </p:cNvGraphicFramePr>
          <p:nvPr/>
        </p:nvGraphicFramePr>
        <p:xfrm>
          <a:off x="1465263" y="2160588"/>
          <a:ext cx="7424681" cy="2983930"/>
        </p:xfrm>
        <a:graphic>
          <a:graphicData uri="http://schemas.openxmlformats.org/drawingml/2006/table">
            <a:tbl>
              <a:tblPr/>
              <a:tblGrid>
                <a:gridCol w="1514164"/>
                <a:gridCol w="2735263"/>
                <a:gridCol w="3175254"/>
              </a:tblGrid>
              <a:tr h="2983930">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charset="0"/>
                          <a:ea typeface="Times New Roman" charset="0"/>
                          <a:cs typeface="Times New Roman" charset="0"/>
                        </a:rPr>
                        <a:t>cilia</a:t>
                      </a:r>
                    </a:p>
                  </a:txBody>
                  <a:tcPr horzOverflow="overflow">
                    <a:lnL w="12700" cap="flat" cmpd="sng" algn="ctr">
                      <a:solidFill>
                        <a:srgbClr val="09213B"/>
                      </a:solidFill>
                      <a:prstDash val="solid"/>
                      <a:round/>
                      <a:headEnd type="none" w="med" len="med"/>
                      <a:tailEnd type="none" w="med" len="med"/>
                    </a:lnL>
                    <a:lnR w="12700" cap="flat" cmpd="sng" algn="ctr">
                      <a:solidFill>
                        <a:srgbClr val="09213B"/>
                      </a:solidFill>
                      <a:prstDash val="solid"/>
                      <a:round/>
                      <a:headEnd type="none" w="med" len="med"/>
                      <a:tailEnd type="none" w="med" len="med"/>
                    </a:lnR>
                    <a:lnT w="12700" cap="flat" cmpd="sng" algn="ctr">
                      <a:solidFill>
                        <a:srgbClr val="09213B"/>
                      </a:solidFill>
                      <a:prstDash val="solid"/>
                      <a:round/>
                      <a:headEnd type="none" w="med" len="med"/>
                      <a:tailEnd type="none" w="med" len="med"/>
                    </a:lnT>
                    <a:lnB w="12700" cap="flat" cmpd="sng" algn="ctr">
                      <a:solidFill>
                        <a:srgbClr val="09213B"/>
                      </a:solidFill>
                      <a:prstDash val="solid"/>
                      <a:round/>
                      <a:headEnd type="none" w="med" len="med"/>
                      <a:tailEnd type="none" w="med" len="med"/>
                    </a:lnB>
                    <a:lnTlToBr>
                      <a:noFill/>
                    </a:lnTlToBr>
                    <a:lnBlToTr>
                      <a:noFill/>
                    </a:lnBlToTr>
                    <a:noFill/>
                  </a:tcPr>
                </a:tc>
                <a:tc>
                  <a:txBody>
                    <a:bodyPr/>
                    <a:lstStyle/>
                    <a:p>
                      <a:pPr marL="0" marR="0" lvl="0" indent="0" algn="l" defTabSz="457200" rtl="0" eaLnBrk="1" fontAlgn="base" latinLnBrk="0" hangingPunct="1">
                        <a:lnSpc>
                          <a:spcPct val="115000"/>
                        </a:lnSpc>
                        <a:spcBef>
                          <a:spcPct val="0"/>
                        </a:spcBef>
                        <a:spcAft>
                          <a:spcPct val="0"/>
                        </a:spcAft>
                        <a:buClrTx/>
                        <a:buSzTx/>
                        <a:buFontTx/>
                        <a:buNone/>
                        <a:tabLst/>
                      </a:pPr>
                      <a:r>
                        <a:rPr kumimoji="0" lang="en-AU" sz="2400" b="0" i="0" u="none" strike="noStrike" cap="none" normalizeH="0" baseline="0" dirty="0">
                          <a:ln>
                            <a:noFill/>
                          </a:ln>
                          <a:solidFill>
                            <a:schemeClr val="tx1"/>
                          </a:solidFill>
                          <a:effectLst/>
                          <a:latin typeface="Times New Roman" charset="0"/>
                          <a:ea typeface="Times New Roman" charset="0"/>
                          <a:cs typeface="Times New Roman" charset="0"/>
                        </a:rPr>
                        <a:t>Hair-like projections from cells lining the air passages</a:t>
                      </a:r>
                      <a:endParaRPr kumimoji="0" lang="en-AU" sz="2400" b="0" i="0" u="none" strike="noStrike" cap="none" normalizeH="0" baseline="0" dirty="0">
                        <a:ln>
                          <a:noFill/>
                        </a:ln>
                        <a:solidFill>
                          <a:schemeClr val="tx1"/>
                        </a:solidFill>
                        <a:effectLst/>
                        <a:latin typeface="Times New Roman" charset="0"/>
                        <a:ea typeface="Calibri" charset="0"/>
                        <a:cs typeface="Calibri" charset="0"/>
                      </a:endParaRPr>
                    </a:p>
                  </a:txBody>
                  <a:tcPr marL="68580" marR="68580" marT="0" marB="0" horzOverflow="overflow">
                    <a:lnL w="12700" cap="flat" cmpd="sng" algn="ctr">
                      <a:solidFill>
                        <a:srgbClr val="09213B"/>
                      </a:solidFill>
                      <a:prstDash val="solid"/>
                      <a:round/>
                      <a:headEnd type="none" w="med" len="med"/>
                      <a:tailEnd type="none" w="med" len="med"/>
                    </a:lnL>
                    <a:lnR w="12700" cap="flat" cmpd="sng" algn="ctr">
                      <a:solidFill>
                        <a:srgbClr val="09213B"/>
                      </a:solidFill>
                      <a:prstDash val="solid"/>
                      <a:round/>
                      <a:headEnd type="none" w="med" len="med"/>
                      <a:tailEnd type="none" w="med" len="med"/>
                    </a:lnR>
                    <a:lnT w="12700" cap="flat" cmpd="sng" algn="ctr">
                      <a:solidFill>
                        <a:srgbClr val="09213B"/>
                      </a:solidFill>
                      <a:prstDash val="solid"/>
                      <a:round/>
                      <a:headEnd type="none" w="med" len="med"/>
                      <a:tailEnd type="none" w="med" len="med"/>
                    </a:lnT>
                    <a:lnB w="12700" cap="flat" cmpd="sng" algn="ctr">
                      <a:solidFill>
                        <a:srgbClr val="09213B"/>
                      </a:solidFill>
                      <a:prstDash val="solid"/>
                      <a:round/>
                      <a:headEnd type="none" w="med" len="med"/>
                      <a:tailEnd type="none" w="med" len="med"/>
                    </a:lnB>
                    <a:lnTlToBr>
                      <a:noFill/>
                    </a:lnTlToBr>
                    <a:lnBlToTr>
                      <a:noFill/>
                    </a:lnBlToTr>
                    <a:noFill/>
                  </a:tcPr>
                </a:tc>
                <a:tc>
                  <a:txBody>
                    <a:bodyPr/>
                    <a:lstStyle/>
                    <a:p>
                      <a:pPr marL="92075" marR="0" lvl="0" indent="0" algn="l" defTabSz="457200" rtl="0" eaLnBrk="1" fontAlgn="base" latinLnBrk="0" hangingPunct="1">
                        <a:lnSpc>
                          <a:spcPct val="115000"/>
                        </a:lnSpc>
                        <a:spcBef>
                          <a:spcPct val="0"/>
                        </a:spcBef>
                        <a:spcAft>
                          <a:spcPct val="0"/>
                        </a:spcAft>
                        <a:buClrTx/>
                        <a:buSzTx/>
                        <a:buFontTx/>
                        <a:buNone/>
                        <a:tabLst/>
                      </a:pPr>
                      <a:r>
                        <a:rPr kumimoji="0" lang="en-AU" sz="2400" b="0" i="0" u="none" strike="noStrike" cap="none" normalizeH="0" baseline="0" dirty="0">
                          <a:ln>
                            <a:noFill/>
                          </a:ln>
                          <a:solidFill>
                            <a:schemeClr val="tx1"/>
                          </a:solidFill>
                          <a:effectLst/>
                          <a:latin typeface="Times New Roman" charset="0"/>
                          <a:ea typeface="Times New Roman" charset="0"/>
                          <a:cs typeface="Times New Roman" charset="0"/>
                        </a:rPr>
                        <a:t>Move with a wavelike motion to move pathogens from the lungs until it can be swallowed into the acid of the stomach</a:t>
                      </a:r>
                      <a:endParaRPr kumimoji="0" lang="en-AU" sz="2400" b="0" i="0" u="none" strike="noStrike" cap="none" normalizeH="0" baseline="0" dirty="0">
                        <a:ln>
                          <a:noFill/>
                        </a:ln>
                        <a:solidFill>
                          <a:schemeClr val="tx1"/>
                        </a:solidFill>
                        <a:effectLst/>
                        <a:latin typeface="Times New Roman" charset="0"/>
                        <a:ea typeface="Calibri" charset="0"/>
                        <a:cs typeface="Calibri" charset="0"/>
                      </a:endParaRPr>
                    </a:p>
                  </a:txBody>
                  <a:tcPr marL="68580" marR="68580" marT="0" marB="0" horzOverflow="overflow">
                    <a:lnL w="12700" cap="flat" cmpd="sng" algn="ctr">
                      <a:solidFill>
                        <a:srgbClr val="09213B"/>
                      </a:solidFill>
                      <a:prstDash val="solid"/>
                      <a:round/>
                      <a:headEnd type="none" w="med" len="med"/>
                      <a:tailEnd type="none" w="med" len="med"/>
                    </a:lnL>
                    <a:lnR w="12700" cap="flat" cmpd="sng" algn="ctr">
                      <a:solidFill>
                        <a:srgbClr val="09213B"/>
                      </a:solidFill>
                      <a:prstDash val="solid"/>
                      <a:round/>
                      <a:headEnd type="none" w="med" len="med"/>
                      <a:tailEnd type="none" w="med" len="med"/>
                    </a:lnR>
                    <a:lnT w="12700" cap="flat" cmpd="sng" algn="ctr">
                      <a:solidFill>
                        <a:srgbClr val="09213B"/>
                      </a:solidFill>
                      <a:prstDash val="solid"/>
                      <a:round/>
                      <a:headEnd type="none" w="med" len="med"/>
                      <a:tailEnd type="none" w="med" len="med"/>
                    </a:lnT>
                    <a:lnB w="12700" cap="flat" cmpd="sng" algn="ctr">
                      <a:solidFill>
                        <a:srgbClr val="09213B"/>
                      </a:solidFill>
                      <a:prstDash val="solid"/>
                      <a:round/>
                      <a:headEnd type="none" w="med" len="med"/>
                      <a:tailEnd type="none" w="med" len="med"/>
                    </a:lnB>
                    <a:lnTlToBr>
                      <a:noFill/>
                    </a:lnTlToBr>
                    <a:lnBlToTr>
                      <a:noFill/>
                    </a:lnBlToTr>
                    <a:noFill/>
                  </a:tcPr>
                </a:tc>
              </a:tr>
            </a:tbl>
          </a:graphicData>
        </a:graphic>
      </p:graphicFrame>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3AB40C9D-0338-B44F-B0F3-AE0F464D0F24}" type="slidenum">
              <a:rPr lang="en-US"/>
              <a:pPr>
                <a:defRPr/>
              </a:pPr>
              <a:t>41</a:t>
            </a:fld>
            <a:endParaRPr lang="en-US" dirty="0"/>
          </a:p>
        </p:txBody>
      </p:sp>
      <p:graphicFrame>
        <p:nvGraphicFramePr>
          <p:cNvPr id="64514" name="Object 2"/>
          <p:cNvGraphicFramePr>
            <a:graphicFrameLocks noChangeAspect="1"/>
          </p:cNvGraphicFramePr>
          <p:nvPr/>
        </p:nvGraphicFramePr>
        <p:xfrm>
          <a:off x="2171700" y="347663"/>
          <a:ext cx="5881688" cy="6008687"/>
        </p:xfrm>
        <a:graphic>
          <a:graphicData uri="http://schemas.openxmlformats.org/presentationml/2006/ole">
            <mc:AlternateContent xmlns:mc="http://schemas.openxmlformats.org/markup-compatibility/2006">
              <mc:Choice xmlns:v="urn:schemas-microsoft-com:vml" Requires="v">
                <p:oleObj spid="_x0000_s64538" name="Document" r:id="rId3" imgW="5880100" imgH="6007100" progId="Word.Document.12">
                  <p:embed/>
                </p:oleObj>
              </mc:Choice>
              <mc:Fallback>
                <p:oleObj name="Document" r:id="rId3" imgW="5880100" imgH="6007100" progId="Word.Document.12">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347663"/>
                        <a:ext cx="5881688" cy="6008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 name="Rounded Rectangle 7"/>
          <p:cNvSpPr/>
          <p:nvPr/>
        </p:nvSpPr>
        <p:spPr bwMode="auto">
          <a:xfrm>
            <a:off x="2171700" y="2998788"/>
            <a:ext cx="5881688" cy="957262"/>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dirty="0"/>
          </a:p>
        </p:txBody>
      </p:sp>
      <p:sp>
        <p:nvSpPr>
          <p:cNvPr id="6553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t>In the academic discourse of biology ‘cilia’ is part of</a:t>
            </a:r>
          </a:p>
          <a:p>
            <a:pPr lvl="1"/>
            <a:r>
              <a:rPr lang="en-US" smtClean="0"/>
              <a:t>compositional structures</a:t>
            </a:r>
          </a:p>
          <a:p>
            <a:pPr lvl="1"/>
            <a:r>
              <a:rPr lang="en-US" smtClean="0"/>
              <a:t>taxonomic structures</a:t>
            </a:r>
          </a:p>
          <a:p>
            <a:pPr lvl="1"/>
            <a:r>
              <a:rPr lang="en-US" smtClean="0"/>
              <a:t>causal explanations and relational processes</a:t>
            </a:r>
          </a:p>
          <a:p>
            <a:pPr>
              <a:buFont typeface="Arial" charset="0"/>
              <a:buNone/>
            </a:pPr>
            <a:r>
              <a:rPr lang="en-US" sz="2800" smtClean="0"/>
              <a:t>			(see Martin 2013 ‘Embedded literacy’)</a:t>
            </a:r>
          </a:p>
          <a:p>
            <a:pPr lvl="1">
              <a:buFont typeface="Arial" charset="0"/>
              <a:buNone/>
            </a:pPr>
            <a:endParaRPr lang="en-US" smtClean="0"/>
          </a:p>
          <a:p>
            <a:pPr lvl="1">
              <a:buFont typeface="Arial" charset="0"/>
              <a:buNone/>
            </a:pPr>
            <a:r>
              <a:rPr lang="en-US" sz="3200" smtClean="0"/>
              <a:t>i.e. relatively strong semantic density</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C669950-4C51-BD47-B810-F6CC60B9DCF4}" type="slidenum">
              <a:rPr lang="en-US"/>
              <a:pPr>
                <a:defRPr/>
              </a:pPr>
              <a:t>42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sz="3600" dirty="0" smtClean="0"/>
              <a:t>A semantic wave in Biology teaching </a:t>
            </a:r>
            <a:endParaRPr lang="en-US" sz="3600" dirty="0"/>
          </a:p>
        </p:txBody>
      </p:sp>
      <p:sp>
        <p:nvSpPr>
          <p:cNvPr id="66563"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D19A5DA-3D14-4545-9E56-6353DD310EE7}" type="slidenum">
              <a:rPr lang="en-US"/>
              <a:pPr>
                <a:defRPr/>
              </a:pPr>
              <a:t>43</a:t>
            </a:fld>
            <a:endParaRPr lang="en-US" dirty="0"/>
          </a:p>
        </p:txBody>
      </p:sp>
      <p:cxnSp>
        <p:nvCxnSpPr>
          <p:cNvPr id="66566" name="Straight Connector 25"/>
          <p:cNvCxnSpPr>
            <a:cxnSpLocks noChangeShapeType="1"/>
          </p:cNvCxnSpPr>
          <p:nvPr/>
        </p:nvCxnSpPr>
        <p:spPr bwMode="auto">
          <a:xfrm>
            <a:off x="2320925" y="5018088"/>
            <a:ext cx="5710238" cy="9525"/>
          </a:xfrm>
          <a:prstGeom prst="line">
            <a:avLst/>
          </a:prstGeom>
          <a:noFill/>
          <a:ln w="25400">
            <a:solidFill>
              <a:schemeClr val="tx1"/>
            </a:solidFill>
            <a:round/>
            <a:headEnd/>
            <a:tailEnd/>
          </a:ln>
        </p:spPr>
      </p:cxnSp>
      <p:sp>
        <p:nvSpPr>
          <p:cNvPr id="66567" name="TextBox 29"/>
          <p:cNvSpPr txBox="1">
            <a:spLocks noChangeArrowheads="1"/>
          </p:cNvSpPr>
          <p:nvPr/>
        </p:nvSpPr>
        <p:spPr bwMode="auto">
          <a:xfrm>
            <a:off x="7331075" y="5014913"/>
            <a:ext cx="666750" cy="369887"/>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Time</a:t>
            </a:r>
          </a:p>
        </p:txBody>
      </p:sp>
      <p:cxnSp>
        <p:nvCxnSpPr>
          <p:cNvPr id="66568" name="Straight Connector 22"/>
          <p:cNvCxnSpPr>
            <a:cxnSpLocks noChangeShapeType="1"/>
          </p:cNvCxnSpPr>
          <p:nvPr/>
        </p:nvCxnSpPr>
        <p:spPr bwMode="auto">
          <a:xfrm rot="5400000">
            <a:off x="928688" y="3627438"/>
            <a:ext cx="2789237" cy="7937"/>
          </a:xfrm>
          <a:prstGeom prst="line">
            <a:avLst/>
          </a:prstGeom>
          <a:noFill/>
          <a:ln w="28575">
            <a:solidFill>
              <a:schemeClr val="tx1"/>
            </a:solidFill>
            <a:round/>
            <a:headEnd/>
            <a:tailEnd/>
          </a:ln>
        </p:spPr>
      </p:cxnSp>
      <p:sp>
        <p:nvSpPr>
          <p:cNvPr id="66569" name="TextBox 15"/>
          <p:cNvSpPr txBox="1">
            <a:spLocks noChangeArrowheads="1"/>
          </p:cNvSpPr>
          <p:nvPr/>
        </p:nvSpPr>
        <p:spPr bwMode="auto">
          <a:xfrm>
            <a:off x="1138238" y="4581525"/>
            <a:ext cx="1212850" cy="369888"/>
          </a:xfrm>
          <a:prstGeom prst="rect">
            <a:avLst/>
          </a:prstGeom>
          <a:noFill/>
          <a:ln w="9525">
            <a:noFill/>
            <a:miter lim="800000"/>
            <a:headEnd/>
            <a:tailEnd/>
          </a:ln>
        </p:spPr>
        <p:txBody>
          <a:bodyPr>
            <a:prstTxWarp prst="textNoShape">
              <a:avLst/>
            </a:prstTxWarp>
            <a:spAutoFit/>
          </a:bodyPr>
          <a:lstStyle/>
          <a:p>
            <a:pPr algn="ctr"/>
            <a:r>
              <a:rPr lang="en-US">
                <a:solidFill>
                  <a:srgbClr val="000000"/>
                </a:solidFill>
                <a:latin typeface="Times New Roman" charset="0"/>
                <a:ea typeface="Times New Roman" charset="0"/>
                <a:cs typeface="Times New Roman" charset="0"/>
              </a:rPr>
              <a:t>SG+, SD–</a:t>
            </a:r>
          </a:p>
        </p:txBody>
      </p:sp>
      <p:sp>
        <p:nvSpPr>
          <p:cNvPr id="66570" name="TextBox 15"/>
          <p:cNvSpPr txBox="1">
            <a:spLocks noChangeArrowheads="1"/>
          </p:cNvSpPr>
          <p:nvPr/>
        </p:nvSpPr>
        <p:spPr bwMode="auto">
          <a:xfrm>
            <a:off x="1179513" y="2314575"/>
            <a:ext cx="1130300" cy="369888"/>
          </a:xfrm>
          <a:prstGeom prst="rect">
            <a:avLst/>
          </a:prstGeom>
          <a:noFill/>
          <a:ln w="9525">
            <a:noFill/>
            <a:miter lim="800000"/>
            <a:headEnd/>
            <a:tailEnd/>
          </a:ln>
        </p:spPr>
        <p:txBody>
          <a:bodyPr>
            <a:prstTxWarp prst="textNoShape">
              <a:avLst/>
            </a:prstTxWarp>
            <a:spAutoFit/>
          </a:bodyPr>
          <a:lstStyle/>
          <a:p>
            <a:pPr algn="ctr"/>
            <a:r>
              <a:rPr lang="en-US">
                <a:latin typeface="Times New Roman" charset="0"/>
                <a:ea typeface="Times New Roman" charset="0"/>
                <a:cs typeface="Times New Roman" charset="0"/>
              </a:rPr>
              <a:t>SG–, SD+</a:t>
            </a:r>
          </a:p>
        </p:txBody>
      </p:sp>
      <p:sp>
        <p:nvSpPr>
          <p:cNvPr id="66571" name="TextBox 11"/>
          <p:cNvSpPr txBox="1">
            <a:spLocks noChangeArrowheads="1"/>
          </p:cNvSpPr>
          <p:nvPr/>
        </p:nvSpPr>
        <p:spPr bwMode="auto">
          <a:xfrm>
            <a:off x="2328863" y="2684463"/>
            <a:ext cx="1054100" cy="368300"/>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concept</a:t>
            </a:r>
          </a:p>
        </p:txBody>
      </p:sp>
      <p:sp>
        <p:nvSpPr>
          <p:cNvPr id="66572" name="TextBox 12"/>
          <p:cNvSpPr txBox="1">
            <a:spLocks noChangeArrowheads="1"/>
          </p:cNvSpPr>
          <p:nvPr/>
        </p:nvSpPr>
        <p:spPr bwMode="auto">
          <a:xfrm>
            <a:off x="3382963" y="3608388"/>
            <a:ext cx="1360487"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‘unpacking’</a:t>
            </a:r>
          </a:p>
        </p:txBody>
      </p:sp>
      <p:sp>
        <p:nvSpPr>
          <p:cNvPr id="66573" name="TextBox 13"/>
          <p:cNvSpPr txBox="1">
            <a:spLocks noChangeArrowheads="1"/>
          </p:cNvSpPr>
          <p:nvPr/>
        </p:nvSpPr>
        <p:spPr bwMode="auto">
          <a:xfrm>
            <a:off x="5016500" y="3608388"/>
            <a:ext cx="1377950"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‘repacking’</a:t>
            </a:r>
          </a:p>
        </p:txBody>
      </p:sp>
      <p:sp>
        <p:nvSpPr>
          <p:cNvPr id="66574" name="TextBox 14"/>
          <p:cNvSpPr txBox="1">
            <a:spLocks noChangeArrowheads="1"/>
          </p:cNvSpPr>
          <p:nvPr/>
        </p:nvSpPr>
        <p:spPr bwMode="auto">
          <a:xfrm>
            <a:off x="6961188" y="2314575"/>
            <a:ext cx="973137" cy="369888"/>
          </a:xfrm>
          <a:prstGeom prst="rect">
            <a:avLst/>
          </a:prstGeom>
          <a:noFill/>
          <a:ln w="9525">
            <a:noFill/>
            <a:miter lim="800000"/>
            <a:headEnd/>
            <a:tailEnd/>
          </a:ln>
        </p:spPr>
        <p:txBody>
          <a:bodyPr>
            <a:prstTxWarp prst="textNoShape">
              <a:avLst/>
            </a:prstTxWarp>
            <a:spAutoFit/>
          </a:bodyPr>
          <a:lstStyle/>
          <a:p>
            <a:pPr algn="ctr"/>
            <a:r>
              <a:rPr lang="en-US" i="1">
                <a:latin typeface="Times New Roman" charset="0"/>
                <a:ea typeface="Times New Roman" charset="0"/>
                <a:cs typeface="Times New Roman" charset="0"/>
              </a:rPr>
              <a:t>table</a:t>
            </a:r>
          </a:p>
        </p:txBody>
      </p:sp>
      <p:sp>
        <p:nvSpPr>
          <p:cNvPr id="16" name="Freeform 15"/>
          <p:cNvSpPr/>
          <p:nvPr/>
        </p:nvSpPr>
        <p:spPr>
          <a:xfrm>
            <a:off x="2322513" y="2678113"/>
            <a:ext cx="5638800" cy="2038350"/>
          </a:xfrm>
          <a:custGeom>
            <a:avLst/>
            <a:gdLst>
              <a:gd name="connsiteX0" fmla="*/ 0 w 5638800"/>
              <a:gd name="connsiteY0" fmla="*/ 491066 h 2037644"/>
              <a:gd name="connsiteX1" fmla="*/ 330200 w 5638800"/>
              <a:gd name="connsiteY1" fmla="*/ 541866 h 2037644"/>
              <a:gd name="connsiteX2" fmla="*/ 702733 w 5638800"/>
              <a:gd name="connsiteY2" fmla="*/ 838200 h 2037644"/>
              <a:gd name="connsiteX3" fmla="*/ 1397000 w 5638800"/>
              <a:gd name="connsiteY3" fmla="*/ 1574800 h 2037644"/>
              <a:gd name="connsiteX4" fmla="*/ 1938867 w 5638800"/>
              <a:gd name="connsiteY4" fmla="*/ 1913466 h 2037644"/>
              <a:gd name="connsiteX5" fmla="*/ 2717800 w 5638800"/>
              <a:gd name="connsiteY5" fmla="*/ 2006600 h 2037644"/>
              <a:gd name="connsiteX6" fmla="*/ 3445933 w 5638800"/>
              <a:gd name="connsiteY6" fmla="*/ 1727200 h 2037644"/>
              <a:gd name="connsiteX7" fmla="*/ 4191000 w 5638800"/>
              <a:gd name="connsiteY7" fmla="*/ 1016000 h 2037644"/>
              <a:gd name="connsiteX8" fmla="*/ 4876800 w 5638800"/>
              <a:gd name="connsiteY8" fmla="*/ 296333 h 2037644"/>
              <a:gd name="connsiteX9" fmla="*/ 5325533 w 5638800"/>
              <a:gd name="connsiteY9" fmla="*/ 50800 h 2037644"/>
              <a:gd name="connsiteX10" fmla="*/ 5638800 w 5638800"/>
              <a:gd name="connsiteY10" fmla="*/ 0 h 203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38800" h="2037644">
                <a:moveTo>
                  <a:pt x="0" y="491066"/>
                </a:moveTo>
                <a:cubicBezTo>
                  <a:pt x="106539" y="487538"/>
                  <a:pt x="213078" y="484010"/>
                  <a:pt x="330200" y="541866"/>
                </a:cubicBezTo>
                <a:cubicBezTo>
                  <a:pt x="447322" y="599722"/>
                  <a:pt x="524933" y="666044"/>
                  <a:pt x="702733" y="838200"/>
                </a:cubicBezTo>
                <a:cubicBezTo>
                  <a:pt x="880533" y="1010356"/>
                  <a:pt x="1190978" y="1395589"/>
                  <a:pt x="1397000" y="1574800"/>
                </a:cubicBezTo>
                <a:cubicBezTo>
                  <a:pt x="1603022" y="1754011"/>
                  <a:pt x="1718734" y="1841499"/>
                  <a:pt x="1938867" y="1913466"/>
                </a:cubicBezTo>
                <a:cubicBezTo>
                  <a:pt x="2159000" y="1985433"/>
                  <a:pt x="2466622" y="2037644"/>
                  <a:pt x="2717800" y="2006600"/>
                </a:cubicBezTo>
                <a:cubicBezTo>
                  <a:pt x="2968978" y="1975556"/>
                  <a:pt x="3200400" y="1892300"/>
                  <a:pt x="3445933" y="1727200"/>
                </a:cubicBezTo>
                <a:cubicBezTo>
                  <a:pt x="3691466" y="1562100"/>
                  <a:pt x="3952522" y="1254478"/>
                  <a:pt x="4191000" y="1016000"/>
                </a:cubicBezTo>
                <a:cubicBezTo>
                  <a:pt x="4429478" y="777522"/>
                  <a:pt x="4687711" y="457200"/>
                  <a:pt x="4876800" y="296333"/>
                </a:cubicBezTo>
                <a:cubicBezTo>
                  <a:pt x="5065889" y="135466"/>
                  <a:pt x="5198533" y="100189"/>
                  <a:pt x="5325533" y="50800"/>
                </a:cubicBezTo>
                <a:cubicBezTo>
                  <a:pt x="5452533" y="1411"/>
                  <a:pt x="5638800" y="0"/>
                  <a:pt x="5638800" y="0"/>
                </a:cubicBezTo>
              </a:path>
            </a:pathLst>
          </a:cu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1CF72A1-92FE-5D4E-96FD-C53151179CC3}" type="slidenum">
              <a:rPr lang="en-US"/>
              <a:pPr>
                <a:defRPr/>
              </a:pPr>
              <a:t>44</a:t>
            </a:fld>
            <a:endParaRPr lang="en-US" dirty="0"/>
          </a:p>
        </p:txBody>
      </p:sp>
      <p:graphicFrame>
        <p:nvGraphicFramePr>
          <p:cNvPr id="67586" name="Object 2"/>
          <p:cNvGraphicFramePr>
            <a:graphicFrameLocks noChangeAspect="1"/>
          </p:cNvGraphicFramePr>
          <p:nvPr/>
        </p:nvGraphicFramePr>
        <p:xfrm>
          <a:off x="2171700" y="347663"/>
          <a:ext cx="5881688" cy="6008687"/>
        </p:xfrm>
        <a:graphic>
          <a:graphicData uri="http://schemas.openxmlformats.org/presentationml/2006/ole">
            <mc:AlternateContent xmlns:mc="http://schemas.openxmlformats.org/markup-compatibility/2006">
              <mc:Choice xmlns:v="urn:schemas-microsoft-com:vml" Requires="v">
                <p:oleObj spid="_x0000_s67610" name="Document" r:id="rId3" imgW="5880100" imgH="6007100" progId="Word.Document.12">
                  <p:embed/>
                </p:oleObj>
              </mc:Choice>
              <mc:Fallback>
                <p:oleObj name="Document" r:id="rId3" imgW="5880100" imgH="6007100" progId="Word.Document.12">
                  <p:embed/>
                  <p:pic>
                    <p:nvPicPr>
                      <p:cNvPr id="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347663"/>
                        <a:ext cx="5881688" cy="6008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7" name="Oval 6"/>
          <p:cNvSpPr/>
          <p:nvPr/>
        </p:nvSpPr>
        <p:spPr>
          <a:xfrm>
            <a:off x="6619875" y="3097213"/>
            <a:ext cx="693738" cy="406400"/>
          </a:xfrm>
          <a:prstGeom prst="ellipse">
            <a:avLst/>
          </a:prstGeom>
          <a:noFill/>
          <a:ln w="19050" cmpd="sng">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Oval 7"/>
          <p:cNvSpPr/>
          <p:nvPr/>
        </p:nvSpPr>
        <p:spPr>
          <a:xfrm>
            <a:off x="6130925" y="3402013"/>
            <a:ext cx="365125" cy="203200"/>
          </a:xfrm>
          <a:prstGeom prst="ellipse">
            <a:avLst/>
          </a:prstGeom>
          <a:noFill/>
          <a:ln w="19050" cmpd="sng">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1" name="Straight Connector 10"/>
          <p:cNvCxnSpPr/>
          <p:nvPr/>
        </p:nvCxnSpPr>
        <p:spPr>
          <a:xfrm>
            <a:off x="7313613" y="3754438"/>
            <a:ext cx="627062" cy="9525"/>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a:off x="4195763" y="4129088"/>
            <a:ext cx="1168400" cy="9525"/>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cxnSp>
        <p:nvCxnSpPr>
          <p:cNvPr id="14" name="Straight Connector 13"/>
          <p:cNvCxnSpPr/>
          <p:nvPr/>
        </p:nvCxnSpPr>
        <p:spPr>
          <a:xfrm>
            <a:off x="6183313" y="3916363"/>
            <a:ext cx="436562" cy="9525"/>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a:off x="6321425" y="4695825"/>
            <a:ext cx="298450" cy="9525"/>
          </a:xfrm>
          <a:prstGeom prst="line">
            <a:avLst/>
          </a:prstGeom>
          <a:ln>
            <a:solidFill>
              <a:srgbClr val="000090"/>
            </a:solidFill>
          </a:ln>
        </p:spPr>
        <p:style>
          <a:lnRef idx="2">
            <a:schemeClr val="accent1"/>
          </a:lnRef>
          <a:fillRef idx="0">
            <a:schemeClr val="accent1"/>
          </a:fillRef>
          <a:effectRef idx="1">
            <a:schemeClr val="accent1"/>
          </a:effectRef>
          <a:fontRef idx="minor">
            <a:schemeClr val="tx1"/>
          </a:fontRef>
        </p:style>
      </p:cxnSp>
      <p:sp>
        <p:nvSpPr>
          <p:cNvPr id="13" name="Oval 12"/>
          <p:cNvSpPr/>
          <p:nvPr/>
        </p:nvSpPr>
        <p:spPr>
          <a:xfrm>
            <a:off x="6756400" y="657225"/>
            <a:ext cx="836613" cy="406400"/>
          </a:xfrm>
          <a:prstGeom prst="ellipse">
            <a:avLst/>
          </a:prstGeom>
          <a:noFill/>
          <a:ln w="19050" cmpd="sng">
            <a:solidFill>
              <a:srgbClr val="00009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sz="3600" dirty="0" smtClean="0"/>
              <a:t>A semantic wave in Biology teaching </a:t>
            </a:r>
            <a:endParaRPr lang="en-US" sz="3600" dirty="0"/>
          </a:p>
        </p:txBody>
      </p:sp>
      <p:sp>
        <p:nvSpPr>
          <p:cNvPr id="68611"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A14C139-62B4-4640-8265-7C523157F07B}" type="slidenum">
              <a:rPr lang="en-US"/>
              <a:pPr>
                <a:defRPr/>
              </a:pPr>
              <a:t>45</a:t>
            </a:fld>
            <a:endParaRPr lang="en-US" dirty="0"/>
          </a:p>
        </p:txBody>
      </p:sp>
      <p:cxnSp>
        <p:nvCxnSpPr>
          <p:cNvPr id="68614" name="Straight Connector 25"/>
          <p:cNvCxnSpPr>
            <a:cxnSpLocks noChangeShapeType="1"/>
          </p:cNvCxnSpPr>
          <p:nvPr/>
        </p:nvCxnSpPr>
        <p:spPr bwMode="auto">
          <a:xfrm>
            <a:off x="2320925" y="5018088"/>
            <a:ext cx="5710238" cy="9525"/>
          </a:xfrm>
          <a:prstGeom prst="line">
            <a:avLst/>
          </a:prstGeom>
          <a:noFill/>
          <a:ln w="25400">
            <a:solidFill>
              <a:schemeClr val="tx1"/>
            </a:solidFill>
            <a:round/>
            <a:headEnd/>
            <a:tailEnd/>
          </a:ln>
        </p:spPr>
      </p:cxnSp>
      <p:sp>
        <p:nvSpPr>
          <p:cNvPr id="68615" name="TextBox 29"/>
          <p:cNvSpPr txBox="1">
            <a:spLocks noChangeArrowheads="1"/>
          </p:cNvSpPr>
          <p:nvPr/>
        </p:nvSpPr>
        <p:spPr bwMode="auto">
          <a:xfrm>
            <a:off x="7331075" y="5014913"/>
            <a:ext cx="666750" cy="369887"/>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Time</a:t>
            </a:r>
          </a:p>
        </p:txBody>
      </p:sp>
      <p:cxnSp>
        <p:nvCxnSpPr>
          <p:cNvPr id="68616" name="Straight Connector 22"/>
          <p:cNvCxnSpPr>
            <a:cxnSpLocks noChangeShapeType="1"/>
          </p:cNvCxnSpPr>
          <p:nvPr/>
        </p:nvCxnSpPr>
        <p:spPr bwMode="auto">
          <a:xfrm rot="5400000">
            <a:off x="928688" y="3627438"/>
            <a:ext cx="2789237" cy="7937"/>
          </a:xfrm>
          <a:prstGeom prst="line">
            <a:avLst/>
          </a:prstGeom>
          <a:noFill/>
          <a:ln w="28575">
            <a:solidFill>
              <a:schemeClr val="tx1"/>
            </a:solidFill>
            <a:round/>
            <a:headEnd/>
            <a:tailEnd/>
          </a:ln>
        </p:spPr>
      </p:cxnSp>
      <p:sp>
        <p:nvSpPr>
          <p:cNvPr id="68617" name="TextBox 15"/>
          <p:cNvSpPr txBox="1">
            <a:spLocks noChangeArrowheads="1"/>
          </p:cNvSpPr>
          <p:nvPr/>
        </p:nvSpPr>
        <p:spPr bwMode="auto">
          <a:xfrm>
            <a:off x="1138238" y="4581525"/>
            <a:ext cx="1212850" cy="369888"/>
          </a:xfrm>
          <a:prstGeom prst="rect">
            <a:avLst/>
          </a:prstGeom>
          <a:noFill/>
          <a:ln w="9525">
            <a:noFill/>
            <a:miter lim="800000"/>
            <a:headEnd/>
            <a:tailEnd/>
          </a:ln>
        </p:spPr>
        <p:txBody>
          <a:bodyPr>
            <a:prstTxWarp prst="textNoShape">
              <a:avLst/>
            </a:prstTxWarp>
            <a:spAutoFit/>
          </a:bodyPr>
          <a:lstStyle/>
          <a:p>
            <a:pPr algn="ctr"/>
            <a:r>
              <a:rPr lang="en-US">
                <a:solidFill>
                  <a:srgbClr val="000000"/>
                </a:solidFill>
                <a:latin typeface="Times New Roman" charset="0"/>
                <a:ea typeface="Times New Roman" charset="0"/>
                <a:cs typeface="Times New Roman" charset="0"/>
              </a:rPr>
              <a:t>SG+, SD–</a:t>
            </a:r>
          </a:p>
        </p:txBody>
      </p:sp>
      <p:sp>
        <p:nvSpPr>
          <p:cNvPr id="68618" name="TextBox 15"/>
          <p:cNvSpPr txBox="1">
            <a:spLocks noChangeArrowheads="1"/>
          </p:cNvSpPr>
          <p:nvPr/>
        </p:nvSpPr>
        <p:spPr bwMode="auto">
          <a:xfrm>
            <a:off x="1179513" y="2314575"/>
            <a:ext cx="1130300" cy="369888"/>
          </a:xfrm>
          <a:prstGeom prst="rect">
            <a:avLst/>
          </a:prstGeom>
          <a:noFill/>
          <a:ln w="9525">
            <a:noFill/>
            <a:miter lim="800000"/>
            <a:headEnd/>
            <a:tailEnd/>
          </a:ln>
        </p:spPr>
        <p:txBody>
          <a:bodyPr>
            <a:prstTxWarp prst="textNoShape">
              <a:avLst/>
            </a:prstTxWarp>
            <a:spAutoFit/>
          </a:bodyPr>
          <a:lstStyle/>
          <a:p>
            <a:pPr algn="ctr"/>
            <a:r>
              <a:rPr lang="en-US">
                <a:latin typeface="Times New Roman" charset="0"/>
                <a:ea typeface="Times New Roman" charset="0"/>
                <a:cs typeface="Times New Roman" charset="0"/>
              </a:rPr>
              <a:t>SG–, SD+</a:t>
            </a:r>
          </a:p>
        </p:txBody>
      </p:sp>
      <p:sp>
        <p:nvSpPr>
          <p:cNvPr id="68619" name="TextBox 11"/>
          <p:cNvSpPr txBox="1">
            <a:spLocks noChangeArrowheads="1"/>
          </p:cNvSpPr>
          <p:nvPr/>
        </p:nvSpPr>
        <p:spPr bwMode="auto">
          <a:xfrm>
            <a:off x="2328863" y="2684463"/>
            <a:ext cx="1054100" cy="368300"/>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concept</a:t>
            </a:r>
          </a:p>
        </p:txBody>
      </p:sp>
      <p:sp>
        <p:nvSpPr>
          <p:cNvPr id="68620" name="TextBox 12"/>
          <p:cNvSpPr txBox="1">
            <a:spLocks noChangeArrowheads="1"/>
          </p:cNvSpPr>
          <p:nvPr/>
        </p:nvSpPr>
        <p:spPr bwMode="auto">
          <a:xfrm>
            <a:off x="3382963" y="3608388"/>
            <a:ext cx="1360487"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‘unpacking’</a:t>
            </a:r>
          </a:p>
        </p:txBody>
      </p:sp>
      <p:sp>
        <p:nvSpPr>
          <p:cNvPr id="68621" name="TextBox 13"/>
          <p:cNvSpPr txBox="1">
            <a:spLocks noChangeArrowheads="1"/>
          </p:cNvSpPr>
          <p:nvPr/>
        </p:nvSpPr>
        <p:spPr bwMode="auto">
          <a:xfrm>
            <a:off x="5016500" y="3608388"/>
            <a:ext cx="1377950"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‘repacking’</a:t>
            </a:r>
          </a:p>
        </p:txBody>
      </p:sp>
      <p:sp>
        <p:nvSpPr>
          <p:cNvPr id="68622" name="TextBox 14"/>
          <p:cNvSpPr txBox="1">
            <a:spLocks noChangeArrowheads="1"/>
          </p:cNvSpPr>
          <p:nvPr/>
        </p:nvSpPr>
        <p:spPr bwMode="auto">
          <a:xfrm>
            <a:off x="6961188" y="2314575"/>
            <a:ext cx="973137" cy="369888"/>
          </a:xfrm>
          <a:prstGeom prst="rect">
            <a:avLst/>
          </a:prstGeom>
          <a:noFill/>
          <a:ln w="9525">
            <a:noFill/>
            <a:miter lim="800000"/>
            <a:headEnd/>
            <a:tailEnd/>
          </a:ln>
        </p:spPr>
        <p:txBody>
          <a:bodyPr>
            <a:prstTxWarp prst="textNoShape">
              <a:avLst/>
            </a:prstTxWarp>
            <a:spAutoFit/>
          </a:bodyPr>
          <a:lstStyle/>
          <a:p>
            <a:pPr algn="ctr"/>
            <a:r>
              <a:rPr lang="en-US" i="1">
                <a:latin typeface="Times New Roman" charset="0"/>
                <a:ea typeface="Times New Roman" charset="0"/>
                <a:cs typeface="Times New Roman" charset="0"/>
              </a:rPr>
              <a:t>table</a:t>
            </a:r>
          </a:p>
        </p:txBody>
      </p:sp>
      <p:sp>
        <p:nvSpPr>
          <p:cNvPr id="16" name="Freeform 15"/>
          <p:cNvSpPr/>
          <p:nvPr/>
        </p:nvSpPr>
        <p:spPr>
          <a:xfrm>
            <a:off x="2322513" y="2678113"/>
            <a:ext cx="5638800" cy="2038350"/>
          </a:xfrm>
          <a:custGeom>
            <a:avLst/>
            <a:gdLst>
              <a:gd name="connsiteX0" fmla="*/ 0 w 5638800"/>
              <a:gd name="connsiteY0" fmla="*/ 491066 h 2037644"/>
              <a:gd name="connsiteX1" fmla="*/ 330200 w 5638800"/>
              <a:gd name="connsiteY1" fmla="*/ 541866 h 2037644"/>
              <a:gd name="connsiteX2" fmla="*/ 702733 w 5638800"/>
              <a:gd name="connsiteY2" fmla="*/ 838200 h 2037644"/>
              <a:gd name="connsiteX3" fmla="*/ 1397000 w 5638800"/>
              <a:gd name="connsiteY3" fmla="*/ 1574800 h 2037644"/>
              <a:gd name="connsiteX4" fmla="*/ 1938867 w 5638800"/>
              <a:gd name="connsiteY4" fmla="*/ 1913466 h 2037644"/>
              <a:gd name="connsiteX5" fmla="*/ 2717800 w 5638800"/>
              <a:gd name="connsiteY5" fmla="*/ 2006600 h 2037644"/>
              <a:gd name="connsiteX6" fmla="*/ 3445933 w 5638800"/>
              <a:gd name="connsiteY6" fmla="*/ 1727200 h 2037644"/>
              <a:gd name="connsiteX7" fmla="*/ 4191000 w 5638800"/>
              <a:gd name="connsiteY7" fmla="*/ 1016000 h 2037644"/>
              <a:gd name="connsiteX8" fmla="*/ 4876800 w 5638800"/>
              <a:gd name="connsiteY8" fmla="*/ 296333 h 2037644"/>
              <a:gd name="connsiteX9" fmla="*/ 5325533 w 5638800"/>
              <a:gd name="connsiteY9" fmla="*/ 50800 h 2037644"/>
              <a:gd name="connsiteX10" fmla="*/ 5638800 w 5638800"/>
              <a:gd name="connsiteY10" fmla="*/ 0 h 2037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638800" h="2037644">
                <a:moveTo>
                  <a:pt x="0" y="491066"/>
                </a:moveTo>
                <a:cubicBezTo>
                  <a:pt x="106539" y="487538"/>
                  <a:pt x="213078" y="484010"/>
                  <a:pt x="330200" y="541866"/>
                </a:cubicBezTo>
                <a:cubicBezTo>
                  <a:pt x="447322" y="599722"/>
                  <a:pt x="524933" y="666044"/>
                  <a:pt x="702733" y="838200"/>
                </a:cubicBezTo>
                <a:cubicBezTo>
                  <a:pt x="880533" y="1010356"/>
                  <a:pt x="1190978" y="1395589"/>
                  <a:pt x="1397000" y="1574800"/>
                </a:cubicBezTo>
                <a:cubicBezTo>
                  <a:pt x="1603022" y="1754011"/>
                  <a:pt x="1718734" y="1841499"/>
                  <a:pt x="1938867" y="1913466"/>
                </a:cubicBezTo>
                <a:cubicBezTo>
                  <a:pt x="2159000" y="1985433"/>
                  <a:pt x="2466622" y="2037644"/>
                  <a:pt x="2717800" y="2006600"/>
                </a:cubicBezTo>
                <a:cubicBezTo>
                  <a:pt x="2968978" y="1975556"/>
                  <a:pt x="3200400" y="1892300"/>
                  <a:pt x="3445933" y="1727200"/>
                </a:cubicBezTo>
                <a:cubicBezTo>
                  <a:pt x="3691466" y="1562100"/>
                  <a:pt x="3952522" y="1254478"/>
                  <a:pt x="4191000" y="1016000"/>
                </a:cubicBezTo>
                <a:cubicBezTo>
                  <a:pt x="4429478" y="777522"/>
                  <a:pt x="4687711" y="457200"/>
                  <a:pt x="4876800" y="296333"/>
                </a:cubicBezTo>
                <a:cubicBezTo>
                  <a:pt x="5065889" y="135466"/>
                  <a:pt x="5198533" y="100189"/>
                  <a:pt x="5325533" y="50800"/>
                </a:cubicBezTo>
                <a:cubicBezTo>
                  <a:pt x="5452533" y="1411"/>
                  <a:pt x="5638800" y="0"/>
                  <a:pt x="5638800" y="0"/>
                </a:cubicBezTo>
              </a:path>
            </a:pathLst>
          </a:cu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00" y="1181100"/>
            <a:ext cx="7620000" cy="5175250"/>
          </a:xfrm>
        </p:spPr>
        <p:txBody>
          <a:bodyPr>
            <a:normAutofit lnSpcReduction="10000"/>
          </a:bodyPr>
          <a:lstStyle/>
          <a:p>
            <a:pPr>
              <a:buFont typeface="Arial" charset="0"/>
              <a:buNone/>
              <a:defRPr/>
            </a:pPr>
            <a:r>
              <a:rPr lang="en-US" sz="3000" dirty="0" smtClean="0">
                <a:ea typeface="Times New Roman" charset="0"/>
                <a:cs typeface="Times New Roman" charset="0"/>
              </a:rPr>
              <a:t>	</a:t>
            </a:r>
            <a:r>
              <a:rPr lang="en-GB" sz="3000" dirty="0" smtClean="0"/>
              <a:t>This is a little bit hard, </a:t>
            </a:r>
            <a:r>
              <a:rPr lang="en-US" sz="3000" dirty="0" smtClean="0">
                <a:ea typeface="Times New Roman" charset="0"/>
                <a:cs typeface="Times New Roman" charset="0"/>
              </a:rPr>
              <a:t>“The influence of Greek and Egyptian cultures”. What does that mean? What would the influence of Greek and Egyptian cultures mean, okay? No idea, right? What it means is, if we started to look at all the things in Pompeii and Herculaneum, what objects may be showing Greek design? Or Egyptian design? Or Greek mythology? Or Egyptian mythology? Or what building techniques, like columns? Are there Greek columns? Do, you know, are the themes of their artwork reflecting</a:t>
            </a:r>
            <a:r>
              <a:rPr lang="en-US" sz="3000" baseline="30000" dirty="0" smtClean="0">
                <a:ea typeface="Times New Roman" charset="0"/>
                <a:cs typeface="Times New Roman" charset="0"/>
              </a:rPr>
              <a:t> </a:t>
            </a:r>
            <a:r>
              <a:rPr lang="en-US" sz="3000" dirty="0" smtClean="0">
                <a:ea typeface="Times New Roman" charset="0"/>
                <a:cs typeface="Times New Roman" charset="0"/>
              </a:rPr>
              <a:t>it? </a:t>
            </a:r>
            <a:endParaRPr lang="en-AU" sz="3000" dirty="0" smtClean="0">
              <a:ea typeface="Times New Roman" charset="0"/>
              <a:cs typeface="Times New Roman" charset="0"/>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60AABA9-B08A-C343-BBD6-885C2FD614B8}" type="slidenum">
              <a:rPr lang="en-US"/>
              <a:pPr>
                <a:defRPr/>
              </a:pPr>
              <a:t>46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Content Placeholder 2"/>
          <p:cNvSpPr>
            <a:spLocks noGrp="1"/>
          </p:cNvSpPr>
          <p:nvPr>
            <p:ph idx="1"/>
          </p:nvPr>
        </p:nvSpPr>
        <p:spPr bwMode="auto">
          <a:xfrm>
            <a:off x="1270000" y="1181100"/>
            <a:ext cx="7620000" cy="4945063"/>
          </a:xfrm>
          <a:noFill/>
          <a:ln>
            <a:miter lim="800000"/>
            <a:headEnd/>
            <a:tailEnd/>
          </a:ln>
        </p:spPr>
        <p:txBody>
          <a:bodyPr vert="horz" wrap="square" lIns="91440" tIns="45720" rIns="91440" bIns="45720" numCol="1" anchor="t" anchorCtr="0" compatLnSpc="1">
            <a:prstTxWarp prst="textNoShape">
              <a:avLst/>
            </a:prstTxWarp>
          </a:bodyPr>
          <a:lstStyle/>
          <a:p>
            <a:pPr>
              <a:buFont typeface="Arial" charset="0"/>
              <a:buNone/>
            </a:pPr>
            <a:r>
              <a:rPr lang="en-US" sz="3000" smtClean="0">
                <a:ea typeface="Times New Roman" charset="0"/>
                <a:cs typeface="Times New Roman" charset="0"/>
              </a:rPr>
              <a:t>	So, it’s saying …remember when we started, we said that Pompeii had originally been settled by Greeks? Okay? And if we look at where Italy is, it’s not that far from Egypt at this time, umm, we’ve, we’ve had, umm … Cleopatra has been killed by the time the volcano erupts, she and Mark Antony are dead and Egypt is part of the Roman Empire. </a:t>
            </a:r>
            <a:endParaRPr lang="en-US" sz="3000" smtClean="0"/>
          </a:p>
        </p:txBody>
      </p:sp>
      <p:sp>
        <p:nvSpPr>
          <p:cNvPr id="70659"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BFE662A-B974-4544-843D-F1FBBB14340B}" type="slidenum">
              <a:rPr lang="en-US" smtClean="0"/>
              <a:pPr>
                <a:defRPr/>
              </a:pPr>
              <a:t>47</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70000" y="1181100"/>
            <a:ext cx="7620000" cy="5175250"/>
          </a:xfrm>
        </p:spPr>
        <p:txBody>
          <a:bodyPr>
            <a:noAutofit/>
          </a:bodyPr>
          <a:lstStyle/>
          <a:p>
            <a:pPr marL="622300" indent="-536575" fontAlgn="auto">
              <a:spcAft>
                <a:spcPts val="0"/>
              </a:spcAft>
              <a:buFont typeface="Wingdings 3"/>
              <a:buNone/>
              <a:defRPr/>
            </a:pPr>
            <a:r>
              <a:rPr lang="en-US" sz="3000" dirty="0" smtClean="0">
                <a:cs typeface="Times New Roman" charset="0"/>
              </a:rPr>
              <a:t>	So, there would be massive amounts of trade going on, and umm, you know people visiting their diplomats you know or their, their, ambassadors… like their envoys and things like that all going back and forth across the countries.</a:t>
            </a:r>
            <a:r>
              <a:rPr lang="en-US" sz="3000" baseline="30000" dirty="0" smtClean="0">
                <a:cs typeface="Times New Roman" charset="0"/>
              </a:rPr>
              <a:t> </a:t>
            </a:r>
            <a:r>
              <a:rPr lang="en-US" sz="3000" dirty="0" smtClean="0">
                <a:cs typeface="Times New Roman" charset="0"/>
              </a:rPr>
              <a:t>So, ideas.  When you get trade in ideas - you wouldn’t have heard this word before - we call it ‘aesthetic trade’. Have you heard of</a:t>
            </a:r>
            <a:r>
              <a:rPr lang="en-US" sz="3000" baseline="30000" dirty="0" smtClean="0">
                <a:cs typeface="Times New Roman" charset="0"/>
              </a:rPr>
              <a:t> </a:t>
            </a:r>
            <a:r>
              <a:rPr lang="en-US" sz="3000" dirty="0" smtClean="0">
                <a:cs typeface="Times New Roman" charset="0"/>
              </a:rPr>
              <a:t>it? Yeah</a:t>
            </a:r>
          </a:p>
          <a:p>
            <a:pPr marL="622300" indent="-536575" fontAlgn="auto">
              <a:spcAft>
                <a:spcPts val="0"/>
              </a:spcAft>
              <a:buFont typeface="Wingdings 3"/>
              <a:buNone/>
              <a:defRPr/>
            </a:pPr>
            <a:r>
              <a:rPr lang="en-US" sz="3000" dirty="0" smtClean="0">
                <a:cs typeface="Times New Roman" charset="0"/>
              </a:rPr>
              <a:t>S	You told us before</a:t>
            </a:r>
          </a:p>
          <a:p>
            <a:pPr>
              <a:buFont typeface="Arial" charset="0"/>
              <a:buNone/>
              <a:defRPr/>
            </a:pPr>
            <a:endParaRPr lang="en-US" sz="3000" dirty="0" smtClean="0"/>
          </a:p>
          <a:p>
            <a:pPr>
              <a:defRPr/>
            </a:pPr>
            <a:endParaRPr lang="en-US" sz="3000" dirty="0"/>
          </a:p>
        </p:txBody>
      </p:sp>
      <p:sp>
        <p:nvSpPr>
          <p:cNvPr id="71683" name="Content Placeholder 3"/>
          <p:cNvSpPr>
            <a:spLocks noGrp="1"/>
          </p:cNvSpPr>
          <p:nvPr>
            <p:ph sz="quarter" idx="13"/>
          </p:nvPr>
        </p:nvSpPr>
        <p:spPr bwMode="auto">
          <a:xfrm>
            <a:off x="0" y="1181100"/>
            <a:ext cx="1127125" cy="5676900"/>
          </a:xfrm>
          <a:gradFill>
            <a:gsLst>
              <a:gs pos="0">
                <a:srgbClr val="FFFFFF"/>
              </a:gs>
              <a:gs pos="60001">
                <a:srgbClr val="000032"/>
              </a:gs>
              <a:gs pos="100000">
                <a:srgbClr val="000032"/>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8F597C5F-BCEF-BE44-9BB0-D7261DD9E5A2}" type="slidenum">
              <a:rPr lang="en-US" smtClean="0"/>
              <a:pPr>
                <a:defRPr/>
              </a:pPr>
              <a:t>48</a:t>
            </a:fld>
            <a:endParaRPr lang="en-US" dirty="0"/>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Content Placeholder 2"/>
          <p:cNvSpPr>
            <a:spLocks noGrp="1"/>
          </p:cNvSpPr>
          <p:nvPr>
            <p:ph idx="1"/>
          </p:nvPr>
        </p:nvSpPr>
        <p:spPr bwMode="auto">
          <a:xfrm>
            <a:off x="1270000" y="1181100"/>
            <a:ext cx="7620000" cy="5175250"/>
          </a:xfrm>
          <a:noFill/>
          <a:ln>
            <a:miter lim="800000"/>
            <a:headEnd/>
            <a:tailEnd/>
          </a:ln>
        </p:spPr>
        <p:txBody>
          <a:bodyPr vert="horz" wrap="square" lIns="91440" tIns="45720" rIns="91440" bIns="45720" numCol="1" anchor="t" anchorCtr="0" compatLnSpc="1">
            <a:prstTxWarp prst="textNoShape">
              <a:avLst/>
            </a:prstTxWarp>
          </a:bodyPr>
          <a:lstStyle/>
          <a:p>
            <a:pPr marL="622300" indent="-536575">
              <a:buFont typeface="Wingdings 3" charset="2"/>
              <a:buNone/>
            </a:pPr>
            <a:r>
              <a:rPr lang="en-US" sz="3000" smtClean="0">
                <a:ea typeface="Times New Roman" charset="0"/>
                <a:cs typeface="Times New Roman" charset="0"/>
              </a:rPr>
              <a:t>T	So that’s what that one is. It looks hard, but all you’ve gotta do is have a look and think what things are there. Let me give you a big clue some of them are massive. Laah-la-lah-la- la-la-la-la-lahh,  la-lah</a:t>
            </a:r>
            <a:endParaRPr lang="en-AU" sz="3000" smtClean="0">
              <a:ea typeface="Times New Roman" charset="0"/>
              <a:cs typeface="Times New Roman" charset="0"/>
            </a:endParaRPr>
          </a:p>
          <a:p>
            <a:pPr marL="622300" indent="-536575">
              <a:buFont typeface="Wingdings 3" charset="2"/>
              <a:buNone/>
            </a:pPr>
            <a:r>
              <a:rPr lang="en-US" sz="3000" smtClean="0">
                <a:ea typeface="Times New Roman" charset="0"/>
                <a:cs typeface="Times New Roman" charset="0"/>
              </a:rPr>
              <a:t>S	Theatres</a:t>
            </a:r>
            <a:endParaRPr lang="en-AU" sz="3000" smtClean="0">
              <a:ea typeface="Times New Roman" charset="0"/>
              <a:cs typeface="Times New Roman" charset="0"/>
            </a:endParaRPr>
          </a:p>
          <a:p>
            <a:pPr marL="622300" indent="-536575">
              <a:buFont typeface="Wingdings 3" charset="2"/>
              <a:buNone/>
            </a:pPr>
            <a:r>
              <a:rPr lang="en-US" sz="3000" smtClean="0">
                <a:ea typeface="Times New Roman" charset="0"/>
                <a:cs typeface="Times New Roman" charset="0"/>
              </a:rPr>
              <a:t>T	Theatres. Okay theatres are a Greek design. The Greeks invented the theatre, and then the Romans take the idea because they like it too.  So, some of them are very obvious.</a:t>
            </a:r>
            <a:endParaRPr lang="en-AU" sz="3000" smtClean="0">
              <a:ea typeface="Times New Roman" charset="0"/>
              <a:cs typeface="Times New Roman" charset="0"/>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F9D03680-4459-A045-AAD4-9F828D8E6D60}" type="slidenum">
              <a:rPr lang="en-US"/>
              <a:pPr>
                <a:defRPr/>
              </a:pPr>
              <a:t>49</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4"/>
          </p:nvPr>
        </p:nvSpPr>
        <p:spPr/>
        <p:txBody>
          <a:bodyPr/>
          <a:lstStyle/>
          <a:p>
            <a:pPr>
              <a:defRPr/>
            </a:pPr>
            <a:r>
              <a:rPr lang="en-US"/>
              <a:t>www.legitimationcodetheory.com</a:t>
            </a:r>
          </a:p>
        </p:txBody>
      </p:sp>
      <p:sp>
        <p:nvSpPr>
          <p:cNvPr id="6" name="Slide Number Placeholder 5"/>
          <p:cNvSpPr>
            <a:spLocks noGrp="1"/>
          </p:cNvSpPr>
          <p:nvPr>
            <p:ph type="sldNum" sz="quarter" idx="15"/>
          </p:nvPr>
        </p:nvSpPr>
        <p:spPr/>
        <p:txBody>
          <a:bodyPr/>
          <a:lstStyle/>
          <a:p>
            <a:pPr>
              <a:defRPr/>
            </a:pPr>
            <a:fld id="{B3EDADC3-C734-0841-95FB-C2F2A9A8CF41}" type="slidenum">
              <a:rPr lang="en-US"/>
              <a:pPr>
                <a:defRPr/>
              </a:pPr>
              <a:t>5</a:t>
            </a:fld>
            <a:endParaRPr lang="en-US" dirty="0"/>
          </a:p>
        </p:txBody>
      </p:sp>
      <p:graphicFrame>
        <p:nvGraphicFramePr>
          <p:cNvPr id="7" name="Group 2"/>
          <p:cNvGraphicFramePr>
            <a:graphicFrameLocks noGrp="1"/>
          </p:cNvGraphicFramePr>
          <p:nvPr>
            <p:extLst>
              <p:ext uri="{D42A27DB-BD31-4B8C-83A1-F6EECF244321}">
                <p14:modId xmlns:p14="http://schemas.microsoft.com/office/powerpoint/2010/main" val="1596661778"/>
              </p:ext>
            </p:extLst>
          </p:nvPr>
        </p:nvGraphicFramePr>
        <p:xfrm>
          <a:off x="1651000" y="274638"/>
          <a:ext cx="7086600" cy="5852161"/>
        </p:xfrm>
        <a:graphic>
          <a:graphicData uri="http://schemas.openxmlformats.org/drawingml/2006/table">
            <a:tbl>
              <a:tblPr/>
              <a:tblGrid>
                <a:gridCol w="2057400"/>
                <a:gridCol w="1828800"/>
                <a:gridCol w="3200400"/>
              </a:tblGrid>
              <a:tr h="9699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smtClean="0">
                          <a:ln>
                            <a:noFill/>
                          </a:ln>
                          <a:solidFill>
                            <a:schemeClr val="tx2"/>
                          </a:solidFill>
                          <a:effectLst/>
                          <a:latin typeface="Times New Roman" charset="0"/>
                          <a:ea typeface="ＭＳ Ｐゴシック" charset="-128"/>
                          <a:cs typeface="ＭＳ Ｐゴシック" charset="-128"/>
                        </a:rPr>
                        <a:t>Dimension</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rPr>
                        <a:t>Referent relations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sng" strike="noStrike" cap="none" normalizeH="0" baseline="0" smtClean="0">
                          <a:ln>
                            <a:noFill/>
                          </a:ln>
                          <a:solidFill>
                            <a:schemeClr val="tx2"/>
                          </a:solidFill>
                          <a:effectLst/>
                          <a:latin typeface="Times New Roman" charset="0"/>
                          <a:ea typeface="ＭＳ Ｐゴシック" charset="-128"/>
                          <a:cs typeface="ＭＳ Ｐゴシック" charset="-128"/>
                        </a:rPr>
                        <a:t>Principal concepts</a:t>
                      </a:r>
                      <a:endParaRPr kumimoji="0" lang="en-US" sz="2400" b="0" i="0" u="sng" strike="noStrike" cap="none" normalizeH="0" baseline="0" dirty="0">
                        <a:ln>
                          <a:noFill/>
                        </a:ln>
                        <a:solidFill>
                          <a:schemeClr val="tx2"/>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Autonomy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external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positional autonomy, relational autonomy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34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Density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internal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material density, </a:t>
                      </a:r>
                    </a:p>
                    <a:p>
                      <a:pPr marL="0" marR="0" lvl="0" indent="0" algn="l" defTabSz="914400" rtl="0" eaLnBrk="1" fontAlgn="base" latinLnBrk="0" hangingPunct="1">
                        <a:lnSpc>
                          <a:spcPct val="8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moral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035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2C7C9F"/>
                          </a:solidFill>
                          <a:effectLst/>
                          <a:latin typeface="Times New Roman" charset="0"/>
                          <a:ea typeface="ＭＳ Ｐゴシック" charset="-128"/>
                          <a:cs typeface="ＭＳ Ｐゴシック" charset="-128"/>
                        </a:rPr>
                        <a:t>Specialization</a:t>
                      </a:r>
                      <a:endPar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social-symbolic</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rPr>
                        <a:t>epistemic relations, social relations</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95567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2"/>
                          </a:solidFill>
                          <a:effectLst/>
                          <a:latin typeface="Times New Roman" charset="0"/>
                          <a:ea typeface="ＭＳ Ｐゴシック" charset="-128"/>
                          <a:cs typeface="ＭＳ Ｐゴシック" charset="-128"/>
                        </a:rPr>
                        <a:t>meaning</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2"/>
                          </a:solidFill>
                          <a:effectLst/>
                          <a:latin typeface="Times New Roman" charset="0"/>
                          <a:ea typeface="ＭＳ Ｐゴシック" charset="-128"/>
                          <a:cs typeface="ＭＳ Ｐゴシック" charset="-128"/>
                        </a:rPr>
                        <a:t>semantic gravity, semantic density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620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rgbClr val="2C7C9F"/>
                          </a:solidFill>
                          <a:effectLst/>
                          <a:latin typeface="Times New Roman" charset="0"/>
                          <a:ea typeface="ＭＳ Ｐゴシック" charset="-128"/>
                          <a:cs typeface="ＭＳ Ｐゴシック" charset="-128"/>
                        </a:rPr>
                        <a:t>Temporality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2C7C9F"/>
                          </a:solidFill>
                          <a:effectLst/>
                          <a:latin typeface="Times New Roman" charset="0"/>
                          <a:ea typeface="ＭＳ Ｐゴシック" charset="-128"/>
                          <a:cs typeface="ＭＳ Ｐゴシック" charset="-128"/>
                        </a:rPr>
                        <a:t>time</a:t>
                      </a:r>
                      <a:endParaRPr kumimoji="0" lang="en-US" sz="2400" b="0" i="0" u="none" strike="noStrike" cap="none" normalizeH="0" baseline="0" dirty="0">
                        <a:ln>
                          <a:noFill/>
                        </a:ln>
                        <a:solidFill>
                          <a:srgbClr val="2C7C9F"/>
                        </a:solidFill>
                        <a:effectLst/>
                        <a:latin typeface="Times New Roman" charset="0"/>
                        <a:ea typeface="ＭＳ Ｐゴシック" charset="-128"/>
                        <a:cs typeface="ＭＳ Ｐゴシック" charset="-128"/>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smtClean="0">
                          <a:ln>
                            <a:noFill/>
                          </a:ln>
                          <a:solidFill>
                            <a:srgbClr val="2C7C9F"/>
                          </a:solidFill>
                          <a:effectLst/>
                          <a:latin typeface="Times New Roman" charset="0"/>
                          <a:ea typeface="ＭＳ Ｐゴシック" charset="-128"/>
                          <a:cs typeface="ＭＳ Ｐゴシック" charset="-128"/>
                        </a:rPr>
                        <a:t>temporal position, temporal orientation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 name="Rounded Rectangle 7"/>
          <p:cNvSpPr/>
          <p:nvPr/>
        </p:nvSpPr>
        <p:spPr bwMode="auto">
          <a:xfrm>
            <a:off x="1574800" y="4370388"/>
            <a:ext cx="7239000" cy="933450"/>
          </a:xfrm>
          <a:prstGeom prst="roundRect">
            <a:avLst/>
          </a:prstGeom>
          <a:noFill/>
          <a:ln w="28575" cmpd="sng">
            <a:solidFill>
              <a:srgbClr val="000090"/>
            </a:solidFill>
            <a:headEnd type="none" w="med" len="med"/>
            <a:tailEnd type="none" w="med" len="med"/>
          </a:ln>
        </p:spPr>
        <p:style>
          <a:lnRef idx="1">
            <a:schemeClr val="accent1"/>
          </a:lnRef>
          <a:fillRef idx="2">
            <a:schemeClr val="accent1"/>
          </a:fillRef>
          <a:effectRef idx="1">
            <a:schemeClr val="accent1"/>
          </a:effectRef>
          <a:fontRef idx="minor">
            <a:schemeClr val="dk1"/>
          </a:fontRef>
        </p:style>
        <p:txBody>
          <a:bodyPr>
            <a:prstTxWarp prst="textNoShape">
              <a:avLst/>
            </a:prstTxWarp>
          </a:bodyPr>
          <a:lstStyle/>
          <a:p>
            <a:pPr>
              <a:defRPr/>
            </a:pPr>
            <a:endParaRPr lang="en-US">
              <a:solidFill>
                <a:schemeClr val="tx1"/>
              </a:solidFill>
              <a:latin typeface="Arial" charset="0"/>
            </a:endParaRPr>
          </a:p>
        </p:txBody>
      </p:sp>
      <p:sp>
        <p:nvSpPr>
          <p:cNvPr id="9"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978156262"/>
      </p:ext>
    </p:extLst>
  </p:cSld>
  <p:clrMapOvr>
    <a:masterClrMapping/>
  </p:clrMapOvr>
  <p:timing>
    <p:tnLst>
      <p:par>
        <p:cTn xmlns:p14="http://schemas.microsoft.com/office/powerpoint/2010/mai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sz="3600" dirty="0" smtClean="0"/>
              <a:t>A semantic wave in History teaching </a:t>
            </a:r>
            <a:endParaRPr lang="en-US" sz="3600" dirty="0"/>
          </a:p>
        </p:txBody>
      </p:sp>
      <p:sp>
        <p:nvSpPr>
          <p:cNvPr id="73731"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6542576-76C0-D144-AA70-C7FDB07B5084}" type="slidenum">
              <a:rPr lang="en-US"/>
              <a:pPr>
                <a:defRPr/>
              </a:pPr>
              <a:t>50</a:t>
            </a:fld>
            <a:endParaRPr lang="en-US" dirty="0"/>
          </a:p>
        </p:txBody>
      </p:sp>
      <p:cxnSp>
        <p:nvCxnSpPr>
          <p:cNvPr id="73734" name="Straight Connector 25"/>
          <p:cNvCxnSpPr>
            <a:cxnSpLocks noChangeShapeType="1"/>
          </p:cNvCxnSpPr>
          <p:nvPr/>
        </p:nvCxnSpPr>
        <p:spPr bwMode="auto">
          <a:xfrm>
            <a:off x="2362200" y="5105400"/>
            <a:ext cx="5711825" cy="9525"/>
          </a:xfrm>
          <a:prstGeom prst="line">
            <a:avLst/>
          </a:prstGeom>
          <a:noFill/>
          <a:ln w="25400">
            <a:solidFill>
              <a:schemeClr val="tx1"/>
            </a:solidFill>
            <a:round/>
            <a:headEnd/>
            <a:tailEnd/>
          </a:ln>
        </p:spPr>
      </p:cxnSp>
      <p:sp>
        <p:nvSpPr>
          <p:cNvPr id="73735" name="TextBox 29"/>
          <p:cNvSpPr txBox="1">
            <a:spLocks noChangeArrowheads="1"/>
          </p:cNvSpPr>
          <p:nvPr/>
        </p:nvSpPr>
        <p:spPr bwMode="auto">
          <a:xfrm>
            <a:off x="7373938" y="5102225"/>
            <a:ext cx="665162" cy="369888"/>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Time</a:t>
            </a:r>
          </a:p>
        </p:txBody>
      </p:sp>
      <p:cxnSp>
        <p:nvCxnSpPr>
          <p:cNvPr id="73736" name="Straight Connector 22"/>
          <p:cNvCxnSpPr>
            <a:cxnSpLocks noChangeShapeType="1"/>
          </p:cNvCxnSpPr>
          <p:nvPr/>
        </p:nvCxnSpPr>
        <p:spPr bwMode="auto">
          <a:xfrm rot="5400000">
            <a:off x="970757" y="3713956"/>
            <a:ext cx="2789238" cy="9525"/>
          </a:xfrm>
          <a:prstGeom prst="line">
            <a:avLst/>
          </a:prstGeom>
          <a:noFill/>
          <a:ln w="28575">
            <a:solidFill>
              <a:schemeClr val="tx1"/>
            </a:solidFill>
            <a:round/>
            <a:headEnd/>
            <a:tailEnd/>
          </a:ln>
        </p:spPr>
      </p:cxnSp>
      <p:sp>
        <p:nvSpPr>
          <p:cNvPr id="73737" name="TextBox 15"/>
          <p:cNvSpPr txBox="1">
            <a:spLocks noChangeArrowheads="1"/>
          </p:cNvSpPr>
          <p:nvPr/>
        </p:nvSpPr>
        <p:spPr bwMode="auto">
          <a:xfrm>
            <a:off x="1139825" y="4668838"/>
            <a:ext cx="1254125" cy="369887"/>
          </a:xfrm>
          <a:prstGeom prst="rect">
            <a:avLst/>
          </a:prstGeom>
          <a:noFill/>
          <a:ln w="9525">
            <a:noFill/>
            <a:miter lim="800000"/>
            <a:headEnd/>
            <a:tailEnd/>
          </a:ln>
        </p:spPr>
        <p:txBody>
          <a:bodyPr>
            <a:prstTxWarp prst="textNoShape">
              <a:avLst/>
            </a:prstTxWarp>
            <a:spAutoFit/>
          </a:bodyPr>
          <a:lstStyle/>
          <a:p>
            <a:pPr algn="ctr"/>
            <a:r>
              <a:rPr lang="en-US">
                <a:solidFill>
                  <a:srgbClr val="000000"/>
                </a:solidFill>
                <a:latin typeface="Times New Roman" charset="0"/>
                <a:ea typeface="Times New Roman" charset="0"/>
                <a:cs typeface="Times New Roman" charset="0"/>
              </a:rPr>
              <a:t>SG+, SD–</a:t>
            </a:r>
          </a:p>
        </p:txBody>
      </p:sp>
      <p:sp>
        <p:nvSpPr>
          <p:cNvPr id="73738" name="TextBox 15"/>
          <p:cNvSpPr txBox="1">
            <a:spLocks noChangeArrowheads="1"/>
          </p:cNvSpPr>
          <p:nvPr/>
        </p:nvSpPr>
        <p:spPr bwMode="auto">
          <a:xfrm>
            <a:off x="1201738" y="2401888"/>
            <a:ext cx="1130300" cy="369887"/>
          </a:xfrm>
          <a:prstGeom prst="rect">
            <a:avLst/>
          </a:prstGeom>
          <a:noFill/>
          <a:ln w="9525">
            <a:noFill/>
            <a:miter lim="800000"/>
            <a:headEnd/>
            <a:tailEnd/>
          </a:ln>
        </p:spPr>
        <p:txBody>
          <a:bodyPr>
            <a:prstTxWarp prst="textNoShape">
              <a:avLst/>
            </a:prstTxWarp>
            <a:spAutoFit/>
          </a:bodyPr>
          <a:lstStyle/>
          <a:p>
            <a:pPr algn="ctr"/>
            <a:r>
              <a:rPr lang="en-US">
                <a:latin typeface="Times New Roman" charset="0"/>
                <a:ea typeface="Times New Roman" charset="0"/>
                <a:cs typeface="Times New Roman" charset="0"/>
              </a:rPr>
              <a:t>SG–, SD+</a:t>
            </a:r>
          </a:p>
        </p:txBody>
      </p:sp>
      <p:sp>
        <p:nvSpPr>
          <p:cNvPr id="12" name="Freeform 11"/>
          <p:cNvSpPr/>
          <p:nvPr/>
        </p:nvSpPr>
        <p:spPr>
          <a:xfrm>
            <a:off x="2355850" y="3005138"/>
            <a:ext cx="5588000" cy="1793875"/>
          </a:xfrm>
          <a:custGeom>
            <a:avLst/>
            <a:gdLst>
              <a:gd name="connsiteX0" fmla="*/ 0 w 5588000"/>
              <a:gd name="connsiteY0" fmla="*/ 7056 h 1794934"/>
              <a:gd name="connsiteX1" fmla="*/ 287867 w 5588000"/>
              <a:gd name="connsiteY1" fmla="*/ 74789 h 1794934"/>
              <a:gd name="connsiteX2" fmla="*/ 728134 w 5588000"/>
              <a:gd name="connsiteY2" fmla="*/ 455789 h 1794934"/>
              <a:gd name="connsiteX3" fmla="*/ 1312334 w 5588000"/>
              <a:gd name="connsiteY3" fmla="*/ 1107723 h 1794934"/>
              <a:gd name="connsiteX4" fmla="*/ 2065867 w 5588000"/>
              <a:gd name="connsiteY4" fmla="*/ 1641123 h 1794934"/>
              <a:gd name="connsiteX5" fmla="*/ 3098800 w 5588000"/>
              <a:gd name="connsiteY5" fmla="*/ 1666523 h 1794934"/>
              <a:gd name="connsiteX6" fmla="*/ 4055534 w 5588000"/>
              <a:gd name="connsiteY6" fmla="*/ 870656 h 1794934"/>
              <a:gd name="connsiteX7" fmla="*/ 4665134 w 5588000"/>
              <a:gd name="connsiteY7" fmla="*/ 718256 h 1794934"/>
              <a:gd name="connsiteX8" fmla="*/ 5257800 w 5588000"/>
              <a:gd name="connsiteY8" fmla="*/ 1065389 h 1794934"/>
              <a:gd name="connsiteX9" fmla="*/ 5588000 w 5588000"/>
              <a:gd name="connsiteY9" fmla="*/ 1234723 h 1794934"/>
              <a:gd name="connsiteX10" fmla="*/ 5588000 w 5588000"/>
              <a:gd name="connsiteY10" fmla="*/ 1234723 h 179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88000" h="1794934">
                <a:moveTo>
                  <a:pt x="0" y="7056"/>
                </a:moveTo>
                <a:cubicBezTo>
                  <a:pt x="83255" y="3528"/>
                  <a:pt x="166511" y="0"/>
                  <a:pt x="287867" y="74789"/>
                </a:cubicBezTo>
                <a:cubicBezTo>
                  <a:pt x="409223" y="149578"/>
                  <a:pt x="557390" y="283633"/>
                  <a:pt x="728134" y="455789"/>
                </a:cubicBezTo>
                <a:cubicBezTo>
                  <a:pt x="898878" y="627945"/>
                  <a:pt x="1089379" y="910167"/>
                  <a:pt x="1312334" y="1107723"/>
                </a:cubicBezTo>
                <a:cubicBezTo>
                  <a:pt x="1535289" y="1305279"/>
                  <a:pt x="1768123" y="1547990"/>
                  <a:pt x="2065867" y="1641123"/>
                </a:cubicBezTo>
                <a:cubicBezTo>
                  <a:pt x="2363611" y="1734256"/>
                  <a:pt x="2767189" y="1794934"/>
                  <a:pt x="3098800" y="1666523"/>
                </a:cubicBezTo>
                <a:cubicBezTo>
                  <a:pt x="3430411" y="1538112"/>
                  <a:pt x="3794478" y="1028700"/>
                  <a:pt x="4055534" y="870656"/>
                </a:cubicBezTo>
                <a:cubicBezTo>
                  <a:pt x="4316590" y="712612"/>
                  <a:pt x="4464756" y="685801"/>
                  <a:pt x="4665134" y="718256"/>
                </a:cubicBezTo>
                <a:cubicBezTo>
                  <a:pt x="4865512" y="750712"/>
                  <a:pt x="5103989" y="979311"/>
                  <a:pt x="5257800" y="1065389"/>
                </a:cubicBezTo>
                <a:cubicBezTo>
                  <a:pt x="5411611" y="1151467"/>
                  <a:pt x="5588000" y="1234723"/>
                  <a:pt x="5588000" y="1234723"/>
                </a:cubicBezTo>
                <a:lnTo>
                  <a:pt x="5588000" y="1234723"/>
                </a:lnTo>
              </a:path>
            </a:pathLst>
          </a:cu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ln>
                <a:solidFill>
                  <a:schemeClr val="tx1"/>
                </a:solidFill>
              </a:ln>
            </a:endParaRPr>
          </a:p>
        </p:txBody>
      </p:sp>
      <p:sp>
        <p:nvSpPr>
          <p:cNvPr id="73740" name="TextBox 12"/>
          <p:cNvSpPr txBox="1">
            <a:spLocks noChangeArrowheads="1"/>
          </p:cNvSpPr>
          <p:nvPr/>
        </p:nvSpPr>
        <p:spPr bwMode="auto">
          <a:xfrm>
            <a:off x="2355850" y="2665413"/>
            <a:ext cx="1212850"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question</a:t>
            </a:r>
          </a:p>
        </p:txBody>
      </p:sp>
      <p:sp>
        <p:nvSpPr>
          <p:cNvPr id="73741" name="TextBox 13"/>
          <p:cNvSpPr txBox="1">
            <a:spLocks noChangeArrowheads="1"/>
          </p:cNvSpPr>
          <p:nvPr/>
        </p:nvSpPr>
        <p:spPr bwMode="auto">
          <a:xfrm>
            <a:off x="3297238" y="3487738"/>
            <a:ext cx="1531937"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‘unpacking’</a:t>
            </a:r>
          </a:p>
        </p:txBody>
      </p:sp>
      <p:sp>
        <p:nvSpPr>
          <p:cNvPr id="73742" name="TextBox 14"/>
          <p:cNvSpPr txBox="1">
            <a:spLocks noChangeArrowheads="1"/>
          </p:cNvSpPr>
          <p:nvPr/>
        </p:nvSpPr>
        <p:spPr bwMode="auto">
          <a:xfrm>
            <a:off x="6418263" y="3317875"/>
            <a:ext cx="955675" cy="369888"/>
          </a:xfrm>
          <a:prstGeom prst="rect">
            <a:avLst/>
          </a:prstGeom>
          <a:noFill/>
          <a:ln w="9525">
            <a:noFill/>
            <a:miter lim="800000"/>
            <a:headEnd/>
            <a:tailEnd/>
          </a:ln>
        </p:spPr>
        <p:txBody>
          <a:bodyPr>
            <a:prstTxWarp prst="textNoShape">
              <a:avLst/>
            </a:prstTxWarp>
            <a:spAutoFit/>
          </a:bodyPr>
          <a:lstStyle/>
          <a:p>
            <a:pPr algn="ctr"/>
            <a:r>
              <a:rPr lang="en-US" i="1">
                <a:latin typeface="Times New Roman" charset="0"/>
                <a:ea typeface="Times New Roman" charset="0"/>
                <a:cs typeface="Times New Roman" charset="0"/>
              </a:rPr>
              <a:t>concept</a:t>
            </a:r>
          </a:p>
        </p:txBody>
      </p:sp>
      <p:sp>
        <p:nvSpPr>
          <p:cNvPr id="73743" name="TextBox 15"/>
          <p:cNvSpPr txBox="1">
            <a:spLocks noChangeArrowheads="1"/>
          </p:cNvSpPr>
          <p:nvPr/>
        </p:nvSpPr>
        <p:spPr bwMode="auto">
          <a:xfrm>
            <a:off x="7408863" y="3687763"/>
            <a:ext cx="1481137" cy="369887"/>
          </a:xfrm>
          <a:prstGeom prst="rect">
            <a:avLst/>
          </a:prstGeom>
          <a:noFill/>
          <a:ln w="9525">
            <a:noFill/>
            <a:miter lim="800000"/>
            <a:headEnd/>
            <a:tailEnd/>
          </a:ln>
        </p:spPr>
        <p:txBody>
          <a:bodyPr>
            <a:prstTxWarp prst="textNoShape">
              <a:avLst/>
            </a:prstTxWarp>
            <a:spAutoFit/>
          </a:bodyPr>
          <a:lstStyle/>
          <a:p>
            <a:r>
              <a:rPr lang="en-US" i="1">
                <a:latin typeface="Times New Roman" charset="0"/>
                <a:ea typeface="Times New Roman" charset="0"/>
                <a:cs typeface="Times New Roman" charset="0"/>
              </a:rPr>
              <a:t>‘unpacking’</a:t>
            </a:r>
          </a:p>
        </p:txBody>
      </p:sp>
      <p:sp>
        <p:nvSpPr>
          <p:cNvPr id="73744" name="TextBox 16"/>
          <p:cNvSpPr txBox="1">
            <a:spLocks noChangeArrowheads="1"/>
          </p:cNvSpPr>
          <p:nvPr/>
        </p:nvSpPr>
        <p:spPr bwMode="auto">
          <a:xfrm>
            <a:off x="4549775" y="3994150"/>
            <a:ext cx="1438275" cy="369888"/>
          </a:xfrm>
          <a:prstGeom prst="rect">
            <a:avLst/>
          </a:prstGeom>
          <a:noFill/>
          <a:ln w="9525">
            <a:noFill/>
            <a:miter lim="800000"/>
            <a:headEnd/>
            <a:tailEnd/>
          </a:ln>
        </p:spPr>
        <p:txBody>
          <a:bodyPr>
            <a:prstTxWarp prst="textNoShape">
              <a:avLst/>
            </a:prstTxWarp>
            <a:spAutoFit/>
          </a:bodyPr>
          <a:lstStyle/>
          <a:p>
            <a:pPr algn="ctr"/>
            <a:r>
              <a:rPr lang="en-US" i="1">
                <a:latin typeface="Times New Roman" charset="0"/>
                <a:ea typeface="Times New Roman" charset="0"/>
                <a:cs typeface="Times New Roman" charset="0"/>
              </a:rPr>
              <a:t>‘repacking’</a:t>
            </a:r>
          </a:p>
        </p:txBody>
      </p:sp>
    </p:spTree>
  </p:cSld>
  <p:clrMapOvr>
    <a:masterClrMapping/>
  </p:clrMapOvr>
  <p:timing>
    <p:tnLst>
      <p:par>
        <p:cTn xmlns:p14="http://schemas.microsoft.com/office/powerpoint/2010/mai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Semantic waves and high stakes</a:t>
            </a:r>
            <a:endParaRPr lang="en-US" dirty="0"/>
          </a:p>
        </p:txBody>
      </p:sp>
      <p:sp>
        <p:nvSpPr>
          <p:cNvPr id="74755"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141D1F3-4D9D-B34D-B4E1-12EA3C291FFE}" type="slidenum">
              <a:rPr lang="en-US"/>
              <a:pPr>
                <a:defRPr/>
              </a:pPr>
              <a:t>51</a:t>
            </a:fld>
            <a:endParaRPr lang="en-US" dirty="0"/>
          </a:p>
        </p:txBody>
      </p:sp>
      <p:cxnSp>
        <p:nvCxnSpPr>
          <p:cNvPr id="74758" name="Straight Connector 25"/>
          <p:cNvCxnSpPr>
            <a:cxnSpLocks noChangeShapeType="1"/>
          </p:cNvCxnSpPr>
          <p:nvPr/>
        </p:nvCxnSpPr>
        <p:spPr bwMode="auto">
          <a:xfrm>
            <a:off x="2216150" y="5133975"/>
            <a:ext cx="5710238" cy="9525"/>
          </a:xfrm>
          <a:prstGeom prst="line">
            <a:avLst/>
          </a:prstGeom>
          <a:noFill/>
          <a:ln w="25400">
            <a:solidFill>
              <a:schemeClr val="tx1"/>
            </a:solidFill>
            <a:round/>
            <a:headEnd/>
            <a:tailEnd/>
          </a:ln>
        </p:spPr>
      </p:cxnSp>
      <p:sp>
        <p:nvSpPr>
          <p:cNvPr id="74759" name="TextBox 29"/>
          <p:cNvSpPr txBox="1">
            <a:spLocks noChangeArrowheads="1"/>
          </p:cNvSpPr>
          <p:nvPr/>
        </p:nvSpPr>
        <p:spPr bwMode="auto">
          <a:xfrm>
            <a:off x="7226300" y="5130800"/>
            <a:ext cx="666750" cy="369888"/>
          </a:xfrm>
          <a:prstGeom prst="rect">
            <a:avLst/>
          </a:prstGeom>
          <a:noFill/>
          <a:ln w="9525">
            <a:noFill/>
            <a:miter lim="800000"/>
            <a:headEnd/>
            <a:tailEnd/>
          </a:ln>
        </p:spPr>
        <p:txBody>
          <a:bodyPr>
            <a:prstTxWarp prst="textNoShape">
              <a:avLst/>
            </a:prstTxWarp>
            <a:spAutoFit/>
          </a:bodyPr>
          <a:lstStyle/>
          <a:p>
            <a:pPr algn="r"/>
            <a:r>
              <a:rPr lang="en-US">
                <a:solidFill>
                  <a:srgbClr val="000000"/>
                </a:solidFill>
                <a:latin typeface="Times New Roman" charset="0"/>
                <a:ea typeface="Times New Roman" charset="0"/>
                <a:cs typeface="Times New Roman" charset="0"/>
              </a:rPr>
              <a:t>Time</a:t>
            </a:r>
          </a:p>
        </p:txBody>
      </p:sp>
      <p:cxnSp>
        <p:nvCxnSpPr>
          <p:cNvPr id="74760" name="Straight Connector 22"/>
          <p:cNvCxnSpPr>
            <a:cxnSpLocks noChangeShapeType="1"/>
          </p:cNvCxnSpPr>
          <p:nvPr/>
        </p:nvCxnSpPr>
        <p:spPr bwMode="auto">
          <a:xfrm rot="5400000">
            <a:off x="823119" y="3742531"/>
            <a:ext cx="2789238" cy="9525"/>
          </a:xfrm>
          <a:prstGeom prst="line">
            <a:avLst/>
          </a:prstGeom>
          <a:noFill/>
          <a:ln w="28575">
            <a:solidFill>
              <a:schemeClr val="tx1"/>
            </a:solidFill>
            <a:round/>
            <a:headEnd/>
            <a:tailEnd/>
          </a:ln>
        </p:spPr>
      </p:cxnSp>
      <p:sp>
        <p:nvSpPr>
          <p:cNvPr id="74761" name="TextBox 15"/>
          <p:cNvSpPr txBox="1">
            <a:spLocks noChangeArrowheads="1"/>
          </p:cNvSpPr>
          <p:nvPr/>
        </p:nvSpPr>
        <p:spPr bwMode="auto">
          <a:xfrm>
            <a:off x="1127125" y="4697413"/>
            <a:ext cx="1106488" cy="339725"/>
          </a:xfrm>
          <a:prstGeom prst="rect">
            <a:avLst/>
          </a:prstGeom>
          <a:noFill/>
          <a:ln w="9525">
            <a:noFill/>
            <a:miter lim="800000"/>
            <a:headEnd/>
            <a:tailEnd/>
          </a:ln>
        </p:spPr>
        <p:txBody>
          <a:bodyPr>
            <a:prstTxWarp prst="textNoShape">
              <a:avLst/>
            </a:prstTxWarp>
            <a:spAutoFit/>
          </a:bodyPr>
          <a:lstStyle/>
          <a:p>
            <a:pPr algn="ctr"/>
            <a:r>
              <a:rPr lang="en-US" sz="1600">
                <a:solidFill>
                  <a:srgbClr val="000000"/>
                </a:solidFill>
                <a:latin typeface="Times New Roman" charset="0"/>
                <a:ea typeface="Times New Roman" charset="0"/>
                <a:cs typeface="Times New Roman" charset="0"/>
              </a:rPr>
              <a:t>SG+, SD–</a:t>
            </a:r>
          </a:p>
        </p:txBody>
      </p:sp>
      <p:sp>
        <p:nvSpPr>
          <p:cNvPr id="74762" name="TextBox 15"/>
          <p:cNvSpPr txBox="1">
            <a:spLocks noChangeArrowheads="1"/>
          </p:cNvSpPr>
          <p:nvPr/>
        </p:nvSpPr>
        <p:spPr bwMode="auto">
          <a:xfrm>
            <a:off x="1127125" y="2430463"/>
            <a:ext cx="1130300" cy="339725"/>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SG–, SD+</a:t>
            </a:r>
          </a:p>
        </p:txBody>
      </p:sp>
      <p:sp>
        <p:nvSpPr>
          <p:cNvPr id="74763" name="TextBox 14"/>
          <p:cNvSpPr txBox="1">
            <a:spLocks noChangeArrowheads="1"/>
          </p:cNvSpPr>
          <p:nvPr/>
        </p:nvSpPr>
        <p:spPr bwMode="auto">
          <a:xfrm>
            <a:off x="2212975" y="2352675"/>
            <a:ext cx="1243013" cy="585788"/>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High-stakes </a:t>
            </a:r>
          </a:p>
          <a:p>
            <a:pPr algn="ctr"/>
            <a:r>
              <a:rPr lang="en-US" sz="1600">
                <a:latin typeface="Times New Roman" charset="0"/>
                <a:ea typeface="Times New Roman" charset="0"/>
                <a:cs typeface="Times New Roman" charset="0"/>
              </a:rPr>
              <a:t>reading</a:t>
            </a:r>
          </a:p>
        </p:txBody>
      </p:sp>
      <p:sp>
        <p:nvSpPr>
          <p:cNvPr id="74764" name="TextBox 18"/>
          <p:cNvSpPr txBox="1">
            <a:spLocks noChangeArrowheads="1"/>
          </p:cNvSpPr>
          <p:nvPr/>
        </p:nvSpPr>
        <p:spPr bwMode="auto">
          <a:xfrm>
            <a:off x="6688138" y="2352675"/>
            <a:ext cx="1238250" cy="585788"/>
          </a:xfrm>
          <a:prstGeom prst="rect">
            <a:avLst/>
          </a:prstGeom>
          <a:noFill/>
          <a:ln w="9525">
            <a:noFill/>
            <a:miter lim="800000"/>
            <a:headEnd/>
            <a:tailEnd/>
          </a:ln>
        </p:spPr>
        <p:txBody>
          <a:bodyPr>
            <a:prstTxWarp prst="textNoShape">
              <a:avLst/>
            </a:prstTxWarp>
            <a:spAutoFit/>
          </a:bodyPr>
          <a:lstStyle/>
          <a:p>
            <a:pPr algn="ctr"/>
            <a:r>
              <a:rPr lang="en-US" sz="1600">
                <a:solidFill>
                  <a:srgbClr val="000000"/>
                </a:solidFill>
                <a:latin typeface="Times New Roman" charset="0"/>
                <a:ea typeface="Times New Roman" charset="0"/>
                <a:cs typeface="Times New Roman" charset="0"/>
              </a:rPr>
              <a:t>High-stakes </a:t>
            </a:r>
          </a:p>
          <a:p>
            <a:pPr algn="ctr"/>
            <a:r>
              <a:rPr lang="en-US" sz="1600">
                <a:solidFill>
                  <a:srgbClr val="000000"/>
                </a:solidFill>
                <a:latin typeface="Times New Roman" charset="0"/>
                <a:ea typeface="Times New Roman" charset="0"/>
                <a:cs typeface="Times New Roman" charset="0"/>
              </a:rPr>
              <a:t>writing</a:t>
            </a:r>
          </a:p>
        </p:txBody>
      </p:sp>
      <p:sp>
        <p:nvSpPr>
          <p:cNvPr id="14" name="Freeform 13"/>
          <p:cNvSpPr/>
          <p:nvPr/>
        </p:nvSpPr>
        <p:spPr>
          <a:xfrm>
            <a:off x="2224088" y="2914650"/>
            <a:ext cx="5702300" cy="1927225"/>
          </a:xfrm>
          <a:custGeom>
            <a:avLst/>
            <a:gdLst>
              <a:gd name="connsiteX0" fmla="*/ 0 w 5568950"/>
              <a:gd name="connsiteY0" fmla="*/ 23283 h 1926166"/>
              <a:gd name="connsiteX1" fmla="*/ 793750 w 5568950"/>
              <a:gd name="connsiteY1" fmla="*/ 29633 h 1926166"/>
              <a:gd name="connsiteX2" fmla="*/ 1092200 w 5568950"/>
              <a:gd name="connsiteY2" fmla="*/ 201083 h 1926166"/>
              <a:gd name="connsiteX3" fmla="*/ 1352550 w 5568950"/>
              <a:gd name="connsiteY3" fmla="*/ 759883 h 1926166"/>
              <a:gd name="connsiteX4" fmla="*/ 1708150 w 5568950"/>
              <a:gd name="connsiteY4" fmla="*/ 1826683 h 1926166"/>
              <a:gd name="connsiteX5" fmla="*/ 1949450 w 5568950"/>
              <a:gd name="connsiteY5" fmla="*/ 1356783 h 1926166"/>
              <a:gd name="connsiteX6" fmla="*/ 2101850 w 5568950"/>
              <a:gd name="connsiteY6" fmla="*/ 1655233 h 1926166"/>
              <a:gd name="connsiteX7" fmla="*/ 2292350 w 5568950"/>
              <a:gd name="connsiteY7" fmla="*/ 1191683 h 1926166"/>
              <a:gd name="connsiteX8" fmla="*/ 2406650 w 5568950"/>
              <a:gd name="connsiteY8" fmla="*/ 1477433 h 1926166"/>
              <a:gd name="connsiteX9" fmla="*/ 2590800 w 5568950"/>
              <a:gd name="connsiteY9" fmla="*/ 1007533 h 1926166"/>
              <a:gd name="connsiteX10" fmla="*/ 2743200 w 5568950"/>
              <a:gd name="connsiteY10" fmla="*/ 1255183 h 1926166"/>
              <a:gd name="connsiteX11" fmla="*/ 2940050 w 5568950"/>
              <a:gd name="connsiteY11" fmla="*/ 791633 h 1926166"/>
              <a:gd name="connsiteX12" fmla="*/ 3073400 w 5568950"/>
              <a:gd name="connsiteY12" fmla="*/ 1109133 h 1926166"/>
              <a:gd name="connsiteX13" fmla="*/ 3257550 w 5568950"/>
              <a:gd name="connsiteY13" fmla="*/ 632883 h 1926166"/>
              <a:gd name="connsiteX14" fmla="*/ 3371850 w 5568950"/>
              <a:gd name="connsiteY14" fmla="*/ 893233 h 1926166"/>
              <a:gd name="connsiteX15" fmla="*/ 3543300 w 5568950"/>
              <a:gd name="connsiteY15" fmla="*/ 467783 h 1926166"/>
              <a:gd name="connsiteX16" fmla="*/ 3657600 w 5568950"/>
              <a:gd name="connsiteY16" fmla="*/ 702733 h 1926166"/>
              <a:gd name="connsiteX17" fmla="*/ 3822700 w 5568950"/>
              <a:gd name="connsiteY17" fmla="*/ 264583 h 1926166"/>
              <a:gd name="connsiteX18" fmla="*/ 3943350 w 5568950"/>
              <a:gd name="connsiteY18" fmla="*/ 569383 h 1926166"/>
              <a:gd name="connsiteX19" fmla="*/ 4108450 w 5568950"/>
              <a:gd name="connsiteY19" fmla="*/ 162983 h 1926166"/>
              <a:gd name="connsiteX20" fmla="*/ 4222750 w 5568950"/>
              <a:gd name="connsiteY20" fmla="*/ 442383 h 1926166"/>
              <a:gd name="connsiteX21" fmla="*/ 4368800 w 5568950"/>
              <a:gd name="connsiteY21" fmla="*/ 80433 h 1926166"/>
              <a:gd name="connsiteX22" fmla="*/ 4654550 w 5568950"/>
              <a:gd name="connsiteY22" fmla="*/ 16933 h 1926166"/>
              <a:gd name="connsiteX23" fmla="*/ 5568950 w 5568950"/>
              <a:gd name="connsiteY23" fmla="*/ 4233 h 192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568950" h="1926166">
                <a:moveTo>
                  <a:pt x="0" y="23283"/>
                </a:moveTo>
                <a:cubicBezTo>
                  <a:pt x="305858" y="11641"/>
                  <a:pt x="611717" y="0"/>
                  <a:pt x="793750" y="29633"/>
                </a:cubicBezTo>
                <a:cubicBezTo>
                  <a:pt x="975783" y="59266"/>
                  <a:pt x="999067" y="79375"/>
                  <a:pt x="1092200" y="201083"/>
                </a:cubicBezTo>
                <a:cubicBezTo>
                  <a:pt x="1185333" y="322791"/>
                  <a:pt x="1249892" y="488950"/>
                  <a:pt x="1352550" y="759883"/>
                </a:cubicBezTo>
                <a:cubicBezTo>
                  <a:pt x="1455208" y="1030816"/>
                  <a:pt x="1608667" y="1727200"/>
                  <a:pt x="1708150" y="1826683"/>
                </a:cubicBezTo>
                <a:cubicBezTo>
                  <a:pt x="1807633" y="1926166"/>
                  <a:pt x="1883833" y="1385358"/>
                  <a:pt x="1949450" y="1356783"/>
                </a:cubicBezTo>
                <a:cubicBezTo>
                  <a:pt x="2015067" y="1328208"/>
                  <a:pt x="2044700" y="1682750"/>
                  <a:pt x="2101850" y="1655233"/>
                </a:cubicBezTo>
                <a:cubicBezTo>
                  <a:pt x="2159000" y="1627716"/>
                  <a:pt x="2241550" y="1221316"/>
                  <a:pt x="2292350" y="1191683"/>
                </a:cubicBezTo>
                <a:cubicBezTo>
                  <a:pt x="2343150" y="1162050"/>
                  <a:pt x="2356908" y="1508125"/>
                  <a:pt x="2406650" y="1477433"/>
                </a:cubicBezTo>
                <a:cubicBezTo>
                  <a:pt x="2456392" y="1446741"/>
                  <a:pt x="2534708" y="1044575"/>
                  <a:pt x="2590800" y="1007533"/>
                </a:cubicBezTo>
                <a:cubicBezTo>
                  <a:pt x="2646892" y="970491"/>
                  <a:pt x="2684992" y="1291166"/>
                  <a:pt x="2743200" y="1255183"/>
                </a:cubicBezTo>
                <a:cubicBezTo>
                  <a:pt x="2801408" y="1219200"/>
                  <a:pt x="2885017" y="815975"/>
                  <a:pt x="2940050" y="791633"/>
                </a:cubicBezTo>
                <a:cubicBezTo>
                  <a:pt x="2995083" y="767291"/>
                  <a:pt x="3020483" y="1135591"/>
                  <a:pt x="3073400" y="1109133"/>
                </a:cubicBezTo>
                <a:cubicBezTo>
                  <a:pt x="3126317" y="1082675"/>
                  <a:pt x="3207808" y="668866"/>
                  <a:pt x="3257550" y="632883"/>
                </a:cubicBezTo>
                <a:cubicBezTo>
                  <a:pt x="3307292" y="596900"/>
                  <a:pt x="3324225" y="920750"/>
                  <a:pt x="3371850" y="893233"/>
                </a:cubicBezTo>
                <a:cubicBezTo>
                  <a:pt x="3419475" y="865716"/>
                  <a:pt x="3495675" y="499533"/>
                  <a:pt x="3543300" y="467783"/>
                </a:cubicBezTo>
                <a:cubicBezTo>
                  <a:pt x="3590925" y="436033"/>
                  <a:pt x="3611034" y="736600"/>
                  <a:pt x="3657600" y="702733"/>
                </a:cubicBezTo>
                <a:cubicBezTo>
                  <a:pt x="3704166" y="668866"/>
                  <a:pt x="3775075" y="286808"/>
                  <a:pt x="3822700" y="264583"/>
                </a:cubicBezTo>
                <a:cubicBezTo>
                  <a:pt x="3870325" y="242358"/>
                  <a:pt x="3895725" y="586316"/>
                  <a:pt x="3943350" y="569383"/>
                </a:cubicBezTo>
                <a:cubicBezTo>
                  <a:pt x="3990975" y="552450"/>
                  <a:pt x="4061883" y="184150"/>
                  <a:pt x="4108450" y="162983"/>
                </a:cubicBezTo>
                <a:cubicBezTo>
                  <a:pt x="4155017" y="141816"/>
                  <a:pt x="4179358" y="456141"/>
                  <a:pt x="4222750" y="442383"/>
                </a:cubicBezTo>
                <a:cubicBezTo>
                  <a:pt x="4266142" y="428625"/>
                  <a:pt x="4296833" y="151341"/>
                  <a:pt x="4368800" y="80433"/>
                </a:cubicBezTo>
                <a:cubicBezTo>
                  <a:pt x="4440767" y="9525"/>
                  <a:pt x="4454525" y="29633"/>
                  <a:pt x="4654550" y="16933"/>
                </a:cubicBezTo>
                <a:cubicBezTo>
                  <a:pt x="4854575" y="4233"/>
                  <a:pt x="5568950" y="4233"/>
                  <a:pt x="5568950" y="4233"/>
                </a:cubicBezTo>
              </a:path>
            </a:pathLst>
          </a:cu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6" name="Oval 15"/>
          <p:cNvSpPr/>
          <p:nvPr/>
        </p:nvSpPr>
        <p:spPr>
          <a:xfrm>
            <a:off x="7831138" y="3592513"/>
            <a:ext cx="1163637" cy="1104900"/>
          </a:xfrm>
          <a:prstGeom prst="ellipse">
            <a:avLst/>
          </a:prstGeom>
          <a:noFill/>
          <a:ln w="19050" cap="flat" cmpd="sng" algn="ctr">
            <a:solidFill>
              <a:schemeClr val="tx1"/>
            </a:solidFill>
            <a:prstDash val="sysDash"/>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767" name="TextBox 25"/>
          <p:cNvSpPr txBox="1">
            <a:spLocks noChangeArrowheads="1"/>
          </p:cNvSpPr>
          <p:nvPr/>
        </p:nvSpPr>
        <p:spPr bwMode="auto">
          <a:xfrm>
            <a:off x="7831138" y="3222625"/>
            <a:ext cx="1163637" cy="338138"/>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rPr>
              <a:t>Detail</a:t>
            </a:r>
          </a:p>
        </p:txBody>
      </p:sp>
      <p:sp>
        <p:nvSpPr>
          <p:cNvPr id="18" name="Freeform 17"/>
          <p:cNvSpPr/>
          <p:nvPr/>
        </p:nvSpPr>
        <p:spPr>
          <a:xfrm>
            <a:off x="8089900" y="3705225"/>
            <a:ext cx="649288" cy="895350"/>
          </a:xfrm>
          <a:custGeom>
            <a:avLst/>
            <a:gdLst>
              <a:gd name="connsiteX0" fmla="*/ 0 w 794931"/>
              <a:gd name="connsiteY0" fmla="*/ 959320 h 959320"/>
              <a:gd name="connsiteX1" fmla="*/ 109645 w 794931"/>
              <a:gd name="connsiteY1" fmla="*/ 703501 h 959320"/>
              <a:gd name="connsiteX2" fmla="*/ 191880 w 794931"/>
              <a:gd name="connsiteY2" fmla="*/ 822274 h 959320"/>
              <a:gd name="connsiteX3" fmla="*/ 274114 w 794931"/>
              <a:gd name="connsiteY3" fmla="*/ 557319 h 959320"/>
              <a:gd name="connsiteX4" fmla="*/ 356348 w 794931"/>
              <a:gd name="connsiteY4" fmla="*/ 694365 h 959320"/>
              <a:gd name="connsiteX5" fmla="*/ 438583 w 794931"/>
              <a:gd name="connsiteY5" fmla="*/ 438546 h 959320"/>
              <a:gd name="connsiteX6" fmla="*/ 511680 w 794931"/>
              <a:gd name="connsiteY6" fmla="*/ 694365 h 959320"/>
              <a:gd name="connsiteX7" fmla="*/ 584777 w 794931"/>
              <a:gd name="connsiteY7" fmla="*/ 82227 h 959320"/>
              <a:gd name="connsiteX8" fmla="*/ 667011 w 794931"/>
              <a:gd name="connsiteY8" fmla="*/ 356319 h 959320"/>
              <a:gd name="connsiteX9" fmla="*/ 749246 w 794931"/>
              <a:gd name="connsiteY9" fmla="*/ 91363 h 959320"/>
              <a:gd name="connsiteX10" fmla="*/ 794931 w 794931"/>
              <a:gd name="connsiteY10" fmla="*/ 0 h 95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94931" h="959320">
                <a:moveTo>
                  <a:pt x="0" y="959320"/>
                </a:moveTo>
                <a:cubicBezTo>
                  <a:pt x="38832" y="842831"/>
                  <a:pt x="77665" y="726342"/>
                  <a:pt x="109645" y="703501"/>
                </a:cubicBezTo>
                <a:cubicBezTo>
                  <a:pt x="141625" y="680660"/>
                  <a:pt x="164469" y="846638"/>
                  <a:pt x="191880" y="822274"/>
                </a:cubicBezTo>
                <a:cubicBezTo>
                  <a:pt x="219291" y="797910"/>
                  <a:pt x="246703" y="578637"/>
                  <a:pt x="274114" y="557319"/>
                </a:cubicBezTo>
                <a:cubicBezTo>
                  <a:pt x="301525" y="536001"/>
                  <a:pt x="328937" y="714161"/>
                  <a:pt x="356348" y="694365"/>
                </a:cubicBezTo>
                <a:cubicBezTo>
                  <a:pt x="383760" y="674570"/>
                  <a:pt x="412694" y="438546"/>
                  <a:pt x="438583" y="438546"/>
                </a:cubicBezTo>
                <a:cubicBezTo>
                  <a:pt x="464472" y="438546"/>
                  <a:pt x="487314" y="753751"/>
                  <a:pt x="511680" y="694365"/>
                </a:cubicBezTo>
                <a:cubicBezTo>
                  <a:pt x="536046" y="634979"/>
                  <a:pt x="558889" y="138568"/>
                  <a:pt x="584777" y="82227"/>
                </a:cubicBezTo>
                <a:cubicBezTo>
                  <a:pt x="610665" y="25886"/>
                  <a:pt x="639600" y="354796"/>
                  <a:pt x="667011" y="356319"/>
                </a:cubicBezTo>
                <a:cubicBezTo>
                  <a:pt x="694422" y="357842"/>
                  <a:pt x="727926" y="150750"/>
                  <a:pt x="749246" y="91363"/>
                </a:cubicBezTo>
                <a:cubicBezTo>
                  <a:pt x="770566" y="31976"/>
                  <a:pt x="794931" y="0"/>
                  <a:pt x="794931" y="0"/>
                </a:cubicBezTo>
              </a:path>
            </a:pathLst>
          </a:custGeom>
          <a:ln>
            <a:solidFill>
              <a:schemeClr val="tx1"/>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9" name="Oval 18"/>
          <p:cNvSpPr/>
          <p:nvPr/>
        </p:nvSpPr>
        <p:spPr>
          <a:xfrm>
            <a:off x="5043488" y="3849688"/>
            <a:ext cx="173037" cy="201612"/>
          </a:xfrm>
          <a:prstGeom prst="ellipse">
            <a:avLst/>
          </a:prstGeom>
          <a:noFill/>
          <a:ln w="19050" cmpd="sng">
            <a:solidFill>
              <a:schemeClr val="tx1"/>
            </a:solidFill>
            <a:prstDash val="sysDash"/>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Tree>
  </p:cSld>
  <p:clrMapOvr>
    <a:masterClrMapping/>
  </p:clrMapOvr>
  <p:timing>
    <p:tnLst>
      <p:par>
        <p:cTn xmlns:p14="http://schemas.microsoft.com/office/powerpoint/2010/mai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Title 1"/>
          <p:cNvSpPr>
            <a:spLocks noGrp="1"/>
          </p:cNvSpPr>
          <p:nvPr>
            <p:ph type="title"/>
          </p:nvPr>
        </p:nvSpPr>
        <p:spPr bwMode="auto">
          <a:xfrm>
            <a:off x="1270000" y="161925"/>
            <a:ext cx="7620000" cy="1019175"/>
          </a:xfrm>
          <a:effectLst>
            <a:glow rad="101600">
              <a:schemeClr val="bg1">
                <a:lumMod val="65000"/>
                <a:alpha val="75000"/>
              </a:schemeClr>
            </a:glow>
          </a:effectLst>
          <a:extLst>
            <a:ext uri="{909E8E84-426E-40dd-AFC4-6F175D3DCCD1}">
              <a14:hiddenFill xmlns:a14="http://schemas.microsoft.com/office/drawing/2010/main">
                <a:gradFill rotWithShape="1">
                  <a:gsLst>
                    <a:gs pos="0">
                      <a:srgbClr val="FFFFFF"/>
                    </a:gs>
                    <a:gs pos="9000">
                      <a:srgbClr val="000028"/>
                    </a:gs>
                    <a:gs pos="100000">
                      <a:srgbClr val="000028"/>
                    </a:gs>
                  </a:gsLst>
                  <a:lin ang="5400000"/>
                </a:gradFill>
              </a14:hiddenFill>
            </a:ext>
          </a:extLst>
        </p:spPr>
        <p:txBody>
          <a:bodyPr/>
          <a:lstStyle/>
          <a:p>
            <a:pPr>
              <a:defRPr/>
            </a:pPr>
            <a:r>
              <a:rPr lang="en-US">
                <a:solidFill>
                  <a:srgbClr val="000000"/>
                </a:solidFill>
                <a:latin typeface="Times New Roman" charset="0"/>
                <a:ea typeface="ＭＳ Ｐゴシック" charset="0"/>
                <a:cs typeface="ＭＳ Ｐゴシック" charset="0"/>
              </a:rPr>
              <a:t>Studies with Semantics</a:t>
            </a:r>
          </a:p>
        </p:txBody>
      </p:sp>
      <p:sp>
        <p:nvSpPr>
          <p:cNvPr id="3" name="Content Placeholder 2"/>
          <p:cNvSpPr>
            <a:spLocks noGrp="1"/>
          </p:cNvSpPr>
          <p:nvPr>
            <p:ph idx="1"/>
          </p:nvPr>
        </p:nvSpPr>
        <p:spPr>
          <a:xfrm>
            <a:off x="1270000" y="1341438"/>
            <a:ext cx="7620000" cy="4784725"/>
          </a:xfrm>
        </p:spPr>
        <p:txBody>
          <a:bodyPr vert="horz" wrap="square" lIns="91440" tIns="45720" rIns="91440" bIns="45720" numCol="1" anchor="t" anchorCtr="0" compatLnSpc="1">
            <a:prstTxWarp prst="textNoShape">
              <a:avLst/>
            </a:prstTxWarp>
            <a:normAutofit lnSpcReduction="10000"/>
          </a:bodyPr>
          <a:lstStyle/>
          <a:p>
            <a:pPr>
              <a:lnSpc>
                <a:spcPct val="80000"/>
              </a:lnSpc>
              <a:defRPr/>
            </a:pPr>
            <a:r>
              <a:rPr lang="en-GB" sz="2000" dirty="0">
                <a:solidFill>
                  <a:schemeClr val="tx1"/>
                </a:solidFill>
                <a:latin typeface="Times New Roman" charset="0"/>
                <a:ea typeface="ＭＳ Ｐゴシック" charset="0"/>
                <a:cs typeface="ＭＳ Ｐゴシック" charset="0"/>
              </a:rPr>
              <a:t>research, curriculum, pedagogy and assessment in, for example:</a:t>
            </a:r>
          </a:p>
          <a:p>
            <a:pPr lvl="1">
              <a:lnSpc>
                <a:spcPct val="80000"/>
              </a:lnSpc>
              <a:defRPr/>
            </a:pPr>
            <a:r>
              <a:rPr lang="en-GB" sz="1800" dirty="0">
                <a:solidFill>
                  <a:schemeClr val="tx1"/>
                </a:solidFill>
                <a:latin typeface="Times New Roman" charset="0"/>
                <a:ea typeface="ＭＳ Ｐゴシック" charset="0"/>
              </a:rPr>
              <a:t>cultural studies (Hood </a:t>
            </a:r>
            <a:r>
              <a:rPr lang="en-GB" sz="1800" dirty="0" smtClean="0">
                <a:solidFill>
                  <a:schemeClr val="tx1"/>
                </a:solidFill>
                <a:latin typeface="Times New Roman" charset="0"/>
                <a:ea typeface="ＭＳ Ｐゴシック" charset="0"/>
              </a:rPr>
              <a:t>2015)</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design</a:t>
            </a:r>
            <a:r>
              <a:rPr lang="en-GB" sz="1800" b="1" dirty="0">
                <a:solidFill>
                  <a:schemeClr val="tx1"/>
                </a:solidFill>
                <a:latin typeface="Times New Roman" charset="0"/>
                <a:ea typeface="ＭＳ Ｐゴシック" charset="0"/>
              </a:rPr>
              <a:t> </a:t>
            </a:r>
            <a:r>
              <a:rPr lang="en-GB" sz="1800" dirty="0">
                <a:solidFill>
                  <a:schemeClr val="tx1"/>
                </a:solidFill>
                <a:latin typeface="Times New Roman" charset="0"/>
                <a:ea typeface="ＭＳ Ｐゴシック" charset="0"/>
              </a:rPr>
              <a:t>(Shay &amp; </a:t>
            </a:r>
            <a:r>
              <a:rPr lang="en-GB" sz="1800" dirty="0" err="1">
                <a:solidFill>
                  <a:schemeClr val="tx1"/>
                </a:solidFill>
                <a:latin typeface="Times New Roman" charset="0"/>
                <a:ea typeface="ＭＳ Ｐゴシック" charset="0"/>
              </a:rPr>
              <a:t>Steyn</a:t>
            </a:r>
            <a:r>
              <a:rPr lang="en-GB" sz="1800" dirty="0">
                <a:solidFill>
                  <a:schemeClr val="tx1"/>
                </a:solidFill>
                <a:latin typeface="Times New Roman" charset="0"/>
                <a:ea typeface="ＭＳ Ｐゴシック" charset="0"/>
              </a:rPr>
              <a:t> </a:t>
            </a:r>
            <a:r>
              <a:rPr lang="en-GB" sz="1800" dirty="0" smtClean="0">
                <a:solidFill>
                  <a:schemeClr val="tx1"/>
                </a:solidFill>
                <a:latin typeface="Times New Roman" charset="0"/>
                <a:ea typeface="ＭＳ Ｐゴシック" charset="0"/>
              </a:rPr>
              <a:t>2015)</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English (Christie </a:t>
            </a:r>
            <a:r>
              <a:rPr lang="en-GB" sz="1800" dirty="0" smtClean="0">
                <a:solidFill>
                  <a:schemeClr val="tx1"/>
                </a:solidFill>
                <a:latin typeface="Times New Roman" charset="0"/>
                <a:ea typeface="ＭＳ Ｐゴシック" charset="0"/>
              </a:rPr>
              <a:t>2015)</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engineering </a:t>
            </a:r>
            <a:r>
              <a:rPr lang="en-GB" sz="1800" dirty="0" smtClean="0">
                <a:solidFill>
                  <a:schemeClr val="tx1"/>
                </a:solidFill>
                <a:latin typeface="Times New Roman" charset="0"/>
                <a:ea typeface="ＭＳ Ｐゴシック" charset="0"/>
              </a:rPr>
              <a:t>(</a:t>
            </a:r>
            <a:r>
              <a:rPr lang="en-GB" sz="1800" dirty="0">
                <a:solidFill>
                  <a:schemeClr val="tx1"/>
                </a:solidFill>
                <a:latin typeface="Times New Roman" charset="0"/>
                <a:ea typeface="ＭＳ Ｐゴシック" charset="0"/>
              </a:rPr>
              <a:t>Wolff 2012, </a:t>
            </a:r>
            <a:r>
              <a:rPr lang="en-GB" sz="1800" dirty="0" smtClean="0">
                <a:solidFill>
                  <a:schemeClr val="tx1"/>
                </a:solidFill>
                <a:latin typeface="Times New Roman" charset="0"/>
                <a:ea typeface="ＭＳ Ｐゴシック" charset="0"/>
              </a:rPr>
              <a:t>Wolff </a:t>
            </a:r>
            <a:r>
              <a:rPr lang="en-GB" sz="1800" dirty="0">
                <a:solidFill>
                  <a:schemeClr val="tx1"/>
                </a:solidFill>
                <a:latin typeface="Times New Roman" charset="0"/>
                <a:ea typeface="ＭＳ Ｐゴシック" charset="0"/>
              </a:rPr>
              <a:t>&amp; </a:t>
            </a:r>
            <a:r>
              <a:rPr lang="en-GB" sz="1800" dirty="0" err="1" smtClean="0">
                <a:solidFill>
                  <a:schemeClr val="tx1"/>
                </a:solidFill>
                <a:latin typeface="Times New Roman" charset="0"/>
                <a:ea typeface="ＭＳ Ｐゴシック" charset="0"/>
              </a:rPr>
              <a:t>Luckett</a:t>
            </a:r>
            <a:r>
              <a:rPr lang="en-GB" sz="1800" dirty="0" smtClean="0">
                <a:solidFill>
                  <a:schemeClr val="tx1"/>
                </a:solidFill>
                <a:latin typeface="Times New Roman" charset="0"/>
                <a:ea typeface="ＭＳ Ｐゴシック" charset="0"/>
              </a:rPr>
              <a:t> 2013, </a:t>
            </a:r>
            <a:r>
              <a:rPr lang="en-GB" sz="1800" dirty="0" err="1">
                <a:solidFill>
                  <a:schemeClr val="tx1"/>
                </a:solidFill>
                <a:latin typeface="Times New Roman" charset="0"/>
                <a:ea typeface="ＭＳ Ｐゴシック" charset="0"/>
              </a:rPr>
              <a:t>Winberg</a:t>
            </a:r>
            <a:r>
              <a:rPr lang="en-GB" sz="1800" dirty="0">
                <a:solidFill>
                  <a:schemeClr val="tx1"/>
                </a:solidFill>
                <a:latin typeface="Times New Roman" charset="0"/>
                <a:ea typeface="ＭＳ Ｐゴシック" charset="0"/>
              </a:rPr>
              <a:t> &amp; </a:t>
            </a:r>
            <a:r>
              <a:rPr lang="en-GB" sz="1800" dirty="0" err="1">
                <a:solidFill>
                  <a:schemeClr val="tx1"/>
                </a:solidFill>
                <a:latin typeface="Times New Roman" charset="0"/>
                <a:ea typeface="ＭＳ Ｐゴシック" charset="0"/>
              </a:rPr>
              <a:t>Winberg</a:t>
            </a:r>
            <a:r>
              <a:rPr lang="en-GB" sz="1800" dirty="0">
                <a:solidFill>
                  <a:schemeClr val="tx1"/>
                </a:solidFill>
                <a:latin typeface="Times New Roman" charset="0"/>
                <a:ea typeface="ＭＳ Ｐゴシック" charset="0"/>
              </a:rPr>
              <a:t> </a:t>
            </a:r>
            <a:r>
              <a:rPr lang="en-GB" sz="1800" dirty="0" smtClean="0">
                <a:solidFill>
                  <a:schemeClr val="tx1"/>
                </a:solidFill>
                <a:latin typeface="Times New Roman" charset="0"/>
                <a:ea typeface="ＭＳ Ｐゴシック" charset="0"/>
              </a:rPr>
              <a:t>2014)</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environmental education (Tan 2012)</a:t>
            </a:r>
          </a:p>
          <a:p>
            <a:pPr lvl="1">
              <a:lnSpc>
                <a:spcPct val="80000"/>
              </a:lnSpc>
              <a:defRPr/>
            </a:pPr>
            <a:r>
              <a:rPr lang="en-GB" sz="1800" dirty="0">
                <a:solidFill>
                  <a:schemeClr val="tx1"/>
                </a:solidFill>
                <a:latin typeface="Times New Roman" charset="0"/>
                <a:ea typeface="ＭＳ Ｐゴシック" charset="0"/>
              </a:rPr>
              <a:t>jazz education (J.L. Martin </a:t>
            </a:r>
            <a:r>
              <a:rPr lang="en-GB" sz="1800" dirty="0" smtClean="0">
                <a:solidFill>
                  <a:schemeClr val="tx1"/>
                </a:solidFill>
                <a:latin typeface="Times New Roman" charset="0"/>
                <a:ea typeface="ＭＳ Ｐゴシック" charset="0"/>
              </a:rPr>
              <a:t>2012)</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journalism (</a:t>
            </a:r>
            <a:r>
              <a:rPr lang="en-GB" sz="1800" dirty="0" err="1">
                <a:solidFill>
                  <a:schemeClr val="tx1"/>
                </a:solidFill>
                <a:latin typeface="Times New Roman" charset="0"/>
                <a:ea typeface="ＭＳ Ｐゴシック" charset="0"/>
              </a:rPr>
              <a:t>Kilpert</a:t>
            </a:r>
            <a:r>
              <a:rPr lang="en-GB" sz="1800" dirty="0">
                <a:solidFill>
                  <a:schemeClr val="tx1"/>
                </a:solidFill>
                <a:latin typeface="Times New Roman" charset="0"/>
                <a:ea typeface="ＭＳ Ｐゴシック" charset="0"/>
              </a:rPr>
              <a:t> &amp; Shay 2012)</a:t>
            </a:r>
          </a:p>
          <a:p>
            <a:pPr lvl="1">
              <a:lnSpc>
                <a:spcPct val="80000"/>
              </a:lnSpc>
              <a:defRPr/>
            </a:pPr>
            <a:r>
              <a:rPr lang="en-GB" sz="1800" dirty="0">
                <a:solidFill>
                  <a:schemeClr val="tx1"/>
                </a:solidFill>
                <a:latin typeface="Times New Roman" charset="0"/>
                <a:ea typeface="ＭＳ Ｐゴシック" charset="0"/>
              </a:rPr>
              <a:t>marketing (</a:t>
            </a:r>
            <a:r>
              <a:rPr lang="en-GB" sz="1800" dirty="0" err="1">
                <a:solidFill>
                  <a:schemeClr val="tx1"/>
                </a:solidFill>
                <a:latin typeface="Times New Roman" charset="0"/>
                <a:ea typeface="ＭＳ Ｐゴシック" charset="0"/>
              </a:rPr>
              <a:t>Arbee</a:t>
            </a:r>
            <a:r>
              <a:rPr lang="en-GB" sz="1800" dirty="0">
                <a:solidFill>
                  <a:schemeClr val="tx1"/>
                </a:solidFill>
                <a:latin typeface="Times New Roman" charset="0"/>
                <a:ea typeface="ＭＳ Ｐゴシック" charset="0"/>
              </a:rPr>
              <a:t> 2012)</a:t>
            </a:r>
          </a:p>
          <a:p>
            <a:pPr lvl="1">
              <a:lnSpc>
                <a:spcPct val="80000"/>
              </a:lnSpc>
              <a:defRPr/>
            </a:pPr>
            <a:r>
              <a:rPr lang="en-GB" sz="1800" dirty="0">
                <a:solidFill>
                  <a:schemeClr val="tx1"/>
                </a:solidFill>
                <a:latin typeface="Times New Roman" charset="0"/>
                <a:ea typeface="ＭＳ Ｐゴシック" charset="0"/>
              </a:rPr>
              <a:t>nursing (O’Connor </a:t>
            </a:r>
            <a:r>
              <a:rPr lang="en-GB" sz="1800" i="1" dirty="0">
                <a:solidFill>
                  <a:schemeClr val="tx1"/>
                </a:solidFill>
                <a:latin typeface="Times New Roman" charset="0"/>
                <a:ea typeface="ＭＳ Ｐゴシック" charset="0"/>
              </a:rPr>
              <a:t>et al</a:t>
            </a:r>
            <a:r>
              <a:rPr lang="en-GB" sz="1800" dirty="0">
                <a:solidFill>
                  <a:schemeClr val="tx1"/>
                </a:solidFill>
                <a:latin typeface="Times New Roman" charset="0"/>
                <a:ea typeface="ＭＳ Ｐゴシック" charset="0"/>
              </a:rPr>
              <a:t>. 2011</a:t>
            </a:r>
            <a:r>
              <a:rPr lang="en-GB" sz="1800" dirty="0" smtClean="0">
                <a:solidFill>
                  <a:schemeClr val="tx1"/>
                </a:solidFill>
                <a:latin typeface="Times New Roman" charset="0"/>
                <a:ea typeface="ＭＳ Ｐゴシック" charset="0"/>
              </a:rPr>
              <a:t>)</a:t>
            </a:r>
          </a:p>
          <a:p>
            <a:pPr lvl="1">
              <a:lnSpc>
                <a:spcPct val="80000"/>
              </a:lnSpc>
              <a:defRPr/>
            </a:pPr>
            <a:r>
              <a:rPr lang="en-GB" sz="1800" dirty="0" smtClean="0">
                <a:solidFill>
                  <a:schemeClr val="tx1"/>
                </a:solidFill>
                <a:latin typeface="Times New Roman" charset="0"/>
                <a:ea typeface="ＭＳ Ｐゴシック" charset="0"/>
              </a:rPr>
              <a:t>chemistry (Blackie 2014)</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physics </a:t>
            </a:r>
            <a:r>
              <a:rPr lang="en-GB" sz="1800" dirty="0" smtClean="0">
                <a:solidFill>
                  <a:schemeClr val="tx1"/>
                </a:solidFill>
                <a:latin typeface="Times New Roman" charset="0"/>
                <a:ea typeface="ＭＳ Ｐゴシック" charset="0"/>
              </a:rPr>
              <a:t>(Georgiou </a:t>
            </a:r>
            <a:r>
              <a:rPr lang="en-GB" sz="1800" i="1" dirty="0" smtClean="0">
                <a:solidFill>
                  <a:schemeClr val="tx1"/>
                </a:solidFill>
                <a:latin typeface="Times New Roman" charset="0"/>
                <a:ea typeface="ＭＳ Ｐゴシック" charset="0"/>
              </a:rPr>
              <a:t>et al </a:t>
            </a:r>
            <a:r>
              <a:rPr lang="en-GB" sz="1800" dirty="0" smtClean="0">
                <a:solidFill>
                  <a:schemeClr val="tx1"/>
                </a:solidFill>
                <a:latin typeface="Times New Roman" charset="0"/>
                <a:ea typeface="ＭＳ Ｐゴシック" charset="0"/>
              </a:rPr>
              <a:t>2014; Georgiou 2015)</a:t>
            </a:r>
            <a:endParaRPr lang="en-GB" sz="1800" dirty="0">
              <a:solidFill>
                <a:schemeClr val="tx1"/>
              </a:solidFill>
              <a:latin typeface="Times New Roman" charset="0"/>
              <a:ea typeface="ＭＳ Ｐゴシック" charset="0"/>
            </a:endParaRPr>
          </a:p>
          <a:p>
            <a:pPr lvl="1">
              <a:lnSpc>
                <a:spcPct val="80000"/>
              </a:lnSpc>
              <a:defRPr/>
            </a:pPr>
            <a:r>
              <a:rPr lang="en-GB" sz="1800" dirty="0">
                <a:solidFill>
                  <a:schemeClr val="tx1"/>
                </a:solidFill>
                <a:latin typeface="Times New Roman" charset="0"/>
                <a:ea typeface="ＭＳ Ｐゴシック" charset="0"/>
              </a:rPr>
              <a:t>sociology (</a:t>
            </a:r>
            <a:r>
              <a:rPr lang="en-GB" sz="1800" dirty="0" err="1">
                <a:solidFill>
                  <a:schemeClr val="tx1"/>
                </a:solidFill>
                <a:latin typeface="Times New Roman" charset="0"/>
                <a:ea typeface="ＭＳ Ｐゴシック" charset="0"/>
              </a:rPr>
              <a:t>Stavrou</a:t>
            </a:r>
            <a:r>
              <a:rPr lang="en-GB" sz="1800" dirty="0">
                <a:solidFill>
                  <a:schemeClr val="tx1"/>
                </a:solidFill>
                <a:latin typeface="Times New Roman" charset="0"/>
                <a:ea typeface="ＭＳ Ｐゴシック" charset="0"/>
              </a:rPr>
              <a:t> 2012)</a:t>
            </a:r>
          </a:p>
          <a:p>
            <a:pPr lvl="1">
              <a:lnSpc>
                <a:spcPct val="80000"/>
              </a:lnSpc>
              <a:defRPr/>
            </a:pPr>
            <a:r>
              <a:rPr lang="en-GB" sz="1800" dirty="0">
                <a:solidFill>
                  <a:schemeClr val="tx1"/>
                </a:solidFill>
                <a:latin typeface="Times New Roman" charset="0"/>
                <a:ea typeface="ＭＳ Ｐゴシック" charset="0"/>
              </a:rPr>
              <a:t>teacher education (</a:t>
            </a:r>
            <a:r>
              <a:rPr lang="en-GB" sz="1800" dirty="0" err="1">
                <a:solidFill>
                  <a:schemeClr val="tx1"/>
                </a:solidFill>
                <a:latin typeface="Times New Roman" charset="0"/>
                <a:ea typeface="ＭＳ Ｐゴシック" charset="0"/>
              </a:rPr>
              <a:t>Shalem</a:t>
            </a:r>
            <a:r>
              <a:rPr lang="en-GB" sz="1800" dirty="0">
                <a:solidFill>
                  <a:schemeClr val="tx1"/>
                </a:solidFill>
                <a:latin typeface="Times New Roman" charset="0"/>
                <a:ea typeface="ＭＳ Ｐゴシック" charset="0"/>
              </a:rPr>
              <a:t> &amp; </a:t>
            </a:r>
            <a:r>
              <a:rPr lang="en-GB" sz="1800" dirty="0" err="1">
                <a:solidFill>
                  <a:schemeClr val="tx1"/>
                </a:solidFill>
                <a:latin typeface="Times New Roman" charset="0"/>
                <a:ea typeface="ＭＳ Ｐゴシック" charset="0"/>
              </a:rPr>
              <a:t>Slonimsky</a:t>
            </a:r>
            <a:r>
              <a:rPr lang="en-GB" sz="1800" dirty="0">
                <a:solidFill>
                  <a:schemeClr val="tx1"/>
                </a:solidFill>
                <a:latin typeface="Times New Roman" charset="0"/>
                <a:ea typeface="ＭＳ Ｐゴシック" charset="0"/>
              </a:rPr>
              <a:t> 2010)</a:t>
            </a:r>
          </a:p>
          <a:p>
            <a:pPr lvl="1">
              <a:lnSpc>
                <a:spcPct val="80000"/>
              </a:lnSpc>
              <a:defRPr/>
            </a:pPr>
            <a:endParaRPr lang="en-GB" sz="1800" dirty="0">
              <a:solidFill>
                <a:schemeClr val="tx1"/>
              </a:solidFill>
              <a:latin typeface="Times New Roman" charset="0"/>
              <a:ea typeface="ＭＳ Ｐゴシック" charset="0"/>
            </a:endParaRPr>
          </a:p>
          <a:p>
            <a:pPr>
              <a:lnSpc>
                <a:spcPct val="80000"/>
              </a:lnSpc>
              <a:defRPr/>
            </a:pPr>
            <a:r>
              <a:rPr lang="en-GB" sz="2000" dirty="0">
                <a:solidFill>
                  <a:schemeClr val="tx1"/>
                </a:solidFill>
                <a:latin typeface="Times New Roman" charset="0"/>
                <a:ea typeface="ＭＳ Ｐゴシック" charset="0"/>
                <a:cs typeface="ＭＳ Ｐゴシック" charset="0"/>
              </a:rPr>
              <a:t>beyond education, e.g. parliamentary procedures (</a:t>
            </a:r>
            <a:r>
              <a:rPr lang="en-GB" sz="2000" dirty="0" err="1">
                <a:solidFill>
                  <a:schemeClr val="tx1"/>
                </a:solidFill>
                <a:latin typeface="Times New Roman" charset="0"/>
                <a:ea typeface="ＭＳ Ｐゴシック" charset="0"/>
                <a:cs typeface="ＭＳ Ｐゴシック" charset="0"/>
              </a:rPr>
              <a:t>Siebörger</a:t>
            </a:r>
            <a:r>
              <a:rPr lang="en-GB" sz="2000" dirty="0">
                <a:solidFill>
                  <a:schemeClr val="tx1"/>
                </a:solidFill>
                <a:latin typeface="Times New Roman" charset="0"/>
                <a:ea typeface="ＭＳ Ｐゴシック" charset="0"/>
                <a:cs typeface="ＭＳ Ｐゴシック" charset="0"/>
              </a:rPr>
              <a:t> &amp; </a:t>
            </a:r>
            <a:r>
              <a:rPr lang="en-GB" sz="2000" dirty="0" err="1">
                <a:solidFill>
                  <a:schemeClr val="tx1"/>
                </a:solidFill>
                <a:latin typeface="Times New Roman" charset="0"/>
                <a:ea typeface="ＭＳ Ｐゴシック" charset="0"/>
                <a:cs typeface="ＭＳ Ｐゴシック" charset="0"/>
              </a:rPr>
              <a:t>Adendorff</a:t>
            </a:r>
            <a:r>
              <a:rPr lang="en-GB" sz="2000" dirty="0">
                <a:solidFill>
                  <a:schemeClr val="tx1"/>
                </a:solidFill>
                <a:latin typeface="Times New Roman" charset="0"/>
                <a:ea typeface="ＭＳ Ｐゴシック" charset="0"/>
                <a:cs typeface="ＭＳ Ｐゴシック" charset="0"/>
              </a:rPr>
              <a:t> 2011) and freemasonry apprenticeship (</a:t>
            </a:r>
            <a:r>
              <a:rPr lang="en-GB" sz="2000" dirty="0" err="1">
                <a:solidFill>
                  <a:schemeClr val="tx1"/>
                </a:solidFill>
                <a:latin typeface="Times New Roman" charset="0"/>
                <a:ea typeface="ＭＳ Ｐゴシック" charset="0"/>
                <a:cs typeface="ＭＳ Ｐゴシック" charset="0"/>
              </a:rPr>
              <a:t>Poulet</a:t>
            </a:r>
            <a:r>
              <a:rPr lang="en-GB" sz="2000" dirty="0">
                <a:solidFill>
                  <a:schemeClr val="tx1"/>
                </a:solidFill>
                <a:latin typeface="Times New Roman" charset="0"/>
                <a:ea typeface="ＭＳ Ｐゴシック" charset="0"/>
                <a:cs typeface="ＭＳ Ｐゴシック" charset="0"/>
              </a:rPr>
              <a:t> 2012) </a:t>
            </a:r>
            <a:endParaRPr lang="en-AU" sz="2000" dirty="0">
              <a:solidFill>
                <a:schemeClr val="tx1"/>
              </a:solidFill>
              <a:latin typeface="Times New Roman" charset="0"/>
              <a:ea typeface="ＭＳ Ｐゴシック" charset="0"/>
              <a:cs typeface="ＭＳ Ｐゴシック" charset="0"/>
            </a:endParaRPr>
          </a:p>
          <a:p>
            <a:pPr>
              <a:lnSpc>
                <a:spcPct val="80000"/>
              </a:lnSpc>
              <a:defRPr/>
            </a:pPr>
            <a:endParaRPr lang="en-US" sz="2000" dirty="0">
              <a:solidFill>
                <a:schemeClr val="tx1"/>
              </a:solidFill>
              <a:latin typeface="Times New Roman" charset="0"/>
              <a:ea typeface="ＭＳ Ｐゴシック" charset="0"/>
              <a:cs typeface="ＭＳ Ｐゴシック" charset="0"/>
            </a:endParaRPr>
          </a:p>
        </p:txBody>
      </p:sp>
      <p:sp>
        <p:nvSpPr>
          <p:cNvPr id="82949" name="Footer Placeholder 4"/>
          <p:cNvSpPr>
            <a:spLocks noGrp="1"/>
          </p:cNvSpPr>
          <p:nvPr>
            <p:ph type="ftr" sz="quarter" idx="14"/>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82950"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249C517F-8AD4-444E-A699-08984A1364DE}" type="slidenum">
              <a:rPr lang="en-US" sz="1400">
                <a:solidFill>
                  <a:srgbClr val="09213B"/>
                </a:solidFill>
                <a:latin typeface="Times New Roman" charset="0"/>
              </a:rPr>
              <a:pPr eaLnBrk="1" hangingPunct="1"/>
              <a:t>52</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617788398"/>
      </p:ext>
    </p:extLst>
  </p:cSld>
  <p:clrMapOvr>
    <a:masterClrMapping/>
  </p:clrMapOvr>
  <p:timing>
    <p:tnLst>
      <p:par>
        <p:cTn xmlns:p14="http://schemas.microsoft.com/office/powerpoint/2010/mai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sz="4000" dirty="0" smtClean="0"/>
              <a:t>Research</a:t>
            </a:r>
            <a:endParaRPr lang="en-US" sz="4000" dirty="0">
              <a:solidFill>
                <a:srgbClr val="000000"/>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3D405F3-B06B-DD4F-8562-BA110B4141D4}" type="slidenum">
              <a:rPr lang="en-US"/>
              <a:pPr>
                <a:defRPr/>
              </a:pPr>
              <a:t>53</a:t>
            </a:fld>
            <a:endParaRPr lang="en-US" dirty="0"/>
          </a:p>
        </p:txBody>
      </p:sp>
      <p:sp>
        <p:nvSpPr>
          <p:cNvPr id="76805" name="TextBox 29"/>
          <p:cNvSpPr txBox="1">
            <a:spLocks noChangeArrowheads="1"/>
          </p:cNvSpPr>
          <p:nvPr/>
        </p:nvSpPr>
        <p:spPr bwMode="auto">
          <a:xfrm>
            <a:off x="6850063" y="5387975"/>
            <a:ext cx="682625" cy="369888"/>
          </a:xfrm>
          <a:prstGeom prst="rect">
            <a:avLst/>
          </a:prstGeom>
          <a:noFill/>
          <a:ln w="9525">
            <a:noFill/>
            <a:miter lim="800000"/>
            <a:headEnd/>
            <a:tailEnd/>
          </a:ln>
        </p:spPr>
        <p:txBody>
          <a:bodyPr>
            <a:prstTxWarp prst="textNoShape">
              <a:avLst/>
            </a:prstTxWarp>
            <a:spAutoFit/>
          </a:bodyPr>
          <a:lstStyle/>
          <a:p>
            <a:pPr algn="r"/>
            <a:r>
              <a:rPr lang="en-US">
                <a:solidFill>
                  <a:srgbClr val="2B3E4D"/>
                </a:solidFill>
                <a:latin typeface="Times New Roman" charset="0"/>
                <a:ea typeface="Times New Roman" charset="0"/>
                <a:cs typeface="Times New Roman" charset="0"/>
              </a:rPr>
              <a:t>Time</a:t>
            </a:r>
          </a:p>
        </p:txBody>
      </p:sp>
      <p:sp>
        <p:nvSpPr>
          <p:cNvPr id="76806" name="TextBox 15"/>
          <p:cNvSpPr txBox="1">
            <a:spLocks noChangeArrowheads="1"/>
          </p:cNvSpPr>
          <p:nvPr/>
        </p:nvSpPr>
        <p:spPr bwMode="auto">
          <a:xfrm>
            <a:off x="1270000" y="2341563"/>
            <a:ext cx="1320800" cy="369887"/>
          </a:xfrm>
          <a:prstGeom prst="rect">
            <a:avLst/>
          </a:prstGeom>
          <a:noFill/>
          <a:ln w="9525">
            <a:noFill/>
            <a:miter lim="800000"/>
            <a:headEnd/>
            <a:tailEnd/>
          </a:ln>
        </p:spPr>
        <p:txBody>
          <a:bodyPr>
            <a:prstTxWarp prst="textNoShape">
              <a:avLst/>
            </a:prstTxWarp>
            <a:spAutoFit/>
          </a:bodyPr>
          <a:lstStyle/>
          <a:p>
            <a:r>
              <a:rPr lang="en-US">
                <a:solidFill>
                  <a:srgbClr val="2B3E4D"/>
                </a:solidFill>
                <a:latin typeface="Times New Roman" charset="0"/>
                <a:ea typeface="Times New Roman" charset="0"/>
                <a:cs typeface="Times New Roman" charset="0"/>
              </a:rPr>
              <a:t>SG–, SD+</a:t>
            </a:r>
          </a:p>
        </p:txBody>
      </p:sp>
      <p:sp>
        <p:nvSpPr>
          <p:cNvPr id="76807" name="TextBox 15"/>
          <p:cNvSpPr txBox="1">
            <a:spLocks noChangeArrowheads="1"/>
          </p:cNvSpPr>
          <p:nvPr/>
        </p:nvSpPr>
        <p:spPr bwMode="auto">
          <a:xfrm>
            <a:off x="1270000" y="4887913"/>
            <a:ext cx="1320800" cy="369887"/>
          </a:xfrm>
          <a:prstGeom prst="rect">
            <a:avLst/>
          </a:prstGeom>
          <a:noFill/>
          <a:ln w="9525">
            <a:noFill/>
            <a:miter lim="800000"/>
            <a:headEnd/>
            <a:tailEnd/>
          </a:ln>
        </p:spPr>
        <p:txBody>
          <a:bodyPr>
            <a:prstTxWarp prst="textNoShape">
              <a:avLst/>
            </a:prstTxWarp>
            <a:spAutoFit/>
          </a:bodyPr>
          <a:lstStyle/>
          <a:p>
            <a:r>
              <a:rPr lang="en-US">
                <a:solidFill>
                  <a:srgbClr val="2B3E4D"/>
                </a:solidFill>
                <a:latin typeface="Times New Roman" charset="0"/>
                <a:ea typeface="Times New Roman" charset="0"/>
                <a:cs typeface="Times New Roman" charset="0"/>
              </a:rPr>
              <a:t>SG+, SD–</a:t>
            </a:r>
          </a:p>
        </p:txBody>
      </p:sp>
      <p:cxnSp>
        <p:nvCxnSpPr>
          <p:cNvPr id="26" name="Straight Connector 25"/>
          <p:cNvCxnSpPr>
            <a:cxnSpLocks noChangeShapeType="1"/>
          </p:cNvCxnSpPr>
          <p:nvPr/>
        </p:nvCxnSpPr>
        <p:spPr bwMode="auto">
          <a:xfrm>
            <a:off x="2338388" y="5322888"/>
            <a:ext cx="5205412" cy="15875"/>
          </a:xfrm>
          <a:prstGeom prst="line">
            <a:avLst/>
          </a:prstGeom>
          <a:noFill/>
          <a:ln w="25400">
            <a:solidFill>
              <a:srgbClr val="2B3E4D"/>
            </a:solidFill>
            <a:round/>
            <a:headEnd/>
            <a:tailEnd/>
          </a:ln>
          <a:effectLst>
            <a:outerShdw blurRad="40000" dist="20000" dir="5400000" rotWithShape="0">
              <a:srgbClr val="808080">
                <a:alpha val="37999"/>
              </a:srgbClr>
            </a:outerShdw>
          </a:effectLst>
          <a:extLst/>
        </p:spPr>
      </p:cxnSp>
      <p:cxnSp>
        <p:nvCxnSpPr>
          <p:cNvPr id="23" name="Straight Connector 22"/>
          <p:cNvCxnSpPr>
            <a:cxnSpLocks noChangeShapeType="1"/>
          </p:cNvCxnSpPr>
          <p:nvPr/>
        </p:nvCxnSpPr>
        <p:spPr bwMode="auto">
          <a:xfrm rot="5400000">
            <a:off x="852488" y="3829050"/>
            <a:ext cx="2979738" cy="7937"/>
          </a:xfrm>
          <a:prstGeom prst="line">
            <a:avLst/>
          </a:prstGeom>
          <a:noFill/>
          <a:ln w="28575">
            <a:solidFill>
              <a:srgbClr val="2B3E4D"/>
            </a:solidFill>
            <a:round/>
            <a:headEnd/>
            <a:tailEnd/>
          </a:ln>
          <a:effectLst>
            <a:outerShdw blurRad="40000" dist="20000" dir="5400000" rotWithShape="0">
              <a:srgbClr val="808080">
                <a:alpha val="37999"/>
              </a:srgbClr>
            </a:outerShdw>
          </a:effectLst>
          <a:extLst/>
        </p:spPr>
      </p:cxnSp>
      <p:sp>
        <p:nvSpPr>
          <p:cNvPr id="15"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grpSp>
        <p:nvGrpSpPr>
          <p:cNvPr id="3" name="Group 18"/>
          <p:cNvGrpSpPr>
            <a:grpSpLocks/>
          </p:cNvGrpSpPr>
          <p:nvPr/>
        </p:nvGrpSpPr>
        <p:grpSpPr bwMode="auto">
          <a:xfrm>
            <a:off x="2346325" y="4799013"/>
            <a:ext cx="5849938" cy="288925"/>
            <a:chOff x="2346325" y="4799013"/>
            <a:chExt cx="5849938" cy="288925"/>
          </a:xfrm>
        </p:grpSpPr>
        <p:sp>
          <p:nvSpPr>
            <p:cNvPr id="29" name="Freeform 28"/>
            <p:cNvSpPr/>
            <p:nvPr/>
          </p:nvSpPr>
          <p:spPr>
            <a:xfrm flipH="1">
              <a:off x="2346325" y="4799013"/>
              <a:ext cx="5176838" cy="214312"/>
            </a:xfrm>
            <a:custGeom>
              <a:avLst/>
              <a:gdLst>
                <a:gd name="connsiteX0" fmla="*/ 0 w 6045200"/>
                <a:gd name="connsiteY0" fmla="*/ 20320 h 121920"/>
                <a:gd name="connsiteX1" fmla="*/ 619760 w 6045200"/>
                <a:gd name="connsiteY1" fmla="*/ 121920 h 121920"/>
                <a:gd name="connsiteX2" fmla="*/ 1239520 w 6045200"/>
                <a:gd name="connsiteY2" fmla="*/ 40640 h 121920"/>
                <a:gd name="connsiteX3" fmla="*/ 1960880 w 6045200"/>
                <a:gd name="connsiteY3" fmla="*/ 101600 h 121920"/>
                <a:gd name="connsiteX4" fmla="*/ 2753360 w 6045200"/>
                <a:gd name="connsiteY4" fmla="*/ 0 h 121920"/>
                <a:gd name="connsiteX5" fmla="*/ 3525520 w 6045200"/>
                <a:gd name="connsiteY5" fmla="*/ 91440 h 121920"/>
                <a:gd name="connsiteX6" fmla="*/ 4297680 w 6045200"/>
                <a:gd name="connsiteY6" fmla="*/ 40640 h 121920"/>
                <a:gd name="connsiteX7" fmla="*/ 4846320 w 6045200"/>
                <a:gd name="connsiteY7" fmla="*/ 0 h 121920"/>
                <a:gd name="connsiteX8" fmla="*/ 5445760 w 6045200"/>
                <a:gd name="connsiteY8" fmla="*/ 0 h 121920"/>
                <a:gd name="connsiteX9" fmla="*/ 5720080 w 6045200"/>
                <a:gd name="connsiteY9" fmla="*/ 40640 h 121920"/>
                <a:gd name="connsiteX10" fmla="*/ 6045200 w 6045200"/>
                <a:gd name="connsiteY10" fmla="*/ 20320 h 121920"/>
                <a:gd name="connsiteX11" fmla="*/ 6045200 w 6045200"/>
                <a:gd name="connsiteY11" fmla="*/ 20320 h 121920"/>
                <a:gd name="connsiteX12" fmla="*/ 6045200 w 6045200"/>
                <a:gd name="connsiteY12" fmla="*/ 20320 h 12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5200" h="121920">
                  <a:moveTo>
                    <a:pt x="0" y="20320"/>
                  </a:moveTo>
                  <a:lnTo>
                    <a:pt x="619760" y="121920"/>
                  </a:lnTo>
                  <a:lnTo>
                    <a:pt x="1239520" y="40640"/>
                  </a:lnTo>
                  <a:lnTo>
                    <a:pt x="1960880" y="101600"/>
                  </a:lnTo>
                  <a:lnTo>
                    <a:pt x="2753360" y="0"/>
                  </a:lnTo>
                  <a:lnTo>
                    <a:pt x="3525520" y="91440"/>
                  </a:lnTo>
                  <a:lnTo>
                    <a:pt x="4297680" y="40640"/>
                  </a:lnTo>
                  <a:lnTo>
                    <a:pt x="4846320" y="0"/>
                  </a:lnTo>
                  <a:lnTo>
                    <a:pt x="5445760" y="0"/>
                  </a:lnTo>
                  <a:lnTo>
                    <a:pt x="5720080" y="40640"/>
                  </a:lnTo>
                  <a:lnTo>
                    <a:pt x="6045200" y="20320"/>
                  </a:lnTo>
                  <a:lnTo>
                    <a:pt x="6045200" y="20320"/>
                  </a:lnTo>
                  <a:lnTo>
                    <a:pt x="6045200" y="20320"/>
                  </a:lnTo>
                </a:path>
              </a:pathLst>
            </a:custGeom>
            <a:ln>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36" name="Straight Connector 35"/>
            <p:cNvCxnSpPr/>
            <p:nvPr/>
          </p:nvCxnSpPr>
          <p:spPr>
            <a:xfrm rot="16200000" flipH="1">
              <a:off x="8089106" y="4980782"/>
              <a:ext cx="214313" cy="0"/>
            </a:xfrm>
            <a:prstGeom prst="line">
              <a:avLst/>
            </a:prstGeom>
            <a:ln cap="flat">
              <a:solidFill>
                <a:schemeClr val="accent6"/>
              </a:solidFill>
              <a:round/>
              <a:headEnd type="triangle" w="lg" len="med"/>
              <a:tailEnd type="triangle" w="lg" len="med"/>
            </a:ln>
          </p:spPr>
          <p:style>
            <a:lnRef idx="2">
              <a:schemeClr val="accent1"/>
            </a:lnRef>
            <a:fillRef idx="0">
              <a:schemeClr val="accent1"/>
            </a:fillRef>
            <a:effectRef idx="1">
              <a:schemeClr val="accent1"/>
            </a:effectRef>
            <a:fontRef idx="minor">
              <a:schemeClr val="tx1"/>
            </a:fontRef>
          </p:style>
        </p:cxnSp>
      </p:grpSp>
      <p:grpSp>
        <p:nvGrpSpPr>
          <p:cNvPr id="4" name="Group 20"/>
          <p:cNvGrpSpPr>
            <a:grpSpLocks/>
          </p:cNvGrpSpPr>
          <p:nvPr/>
        </p:nvGrpSpPr>
        <p:grpSpPr bwMode="auto">
          <a:xfrm>
            <a:off x="2359025" y="2665413"/>
            <a:ext cx="6273800" cy="2208212"/>
            <a:chOff x="2359025" y="2665413"/>
            <a:chExt cx="6273800" cy="2208212"/>
          </a:xfrm>
        </p:grpSpPr>
        <p:sp>
          <p:nvSpPr>
            <p:cNvPr id="30" name="Freeform 29"/>
            <p:cNvSpPr/>
            <p:nvPr/>
          </p:nvSpPr>
          <p:spPr>
            <a:xfrm>
              <a:off x="2359025" y="2665413"/>
              <a:ext cx="5176838" cy="2208212"/>
            </a:xfrm>
            <a:custGeom>
              <a:avLst/>
              <a:gdLst>
                <a:gd name="connsiteX0" fmla="*/ 0 w 6055360"/>
                <a:gd name="connsiteY0" fmla="*/ 184573 h 3501813"/>
                <a:gd name="connsiteX1" fmla="*/ 375920 w 6055360"/>
                <a:gd name="connsiteY1" fmla="*/ 276013 h 3501813"/>
                <a:gd name="connsiteX2" fmla="*/ 883920 w 6055360"/>
                <a:gd name="connsiteY2" fmla="*/ 1159933 h 3501813"/>
                <a:gd name="connsiteX3" fmla="*/ 1432560 w 6055360"/>
                <a:gd name="connsiteY3" fmla="*/ 2460413 h 3501813"/>
                <a:gd name="connsiteX4" fmla="*/ 1889760 w 6055360"/>
                <a:gd name="connsiteY4" fmla="*/ 3273213 h 3501813"/>
                <a:gd name="connsiteX5" fmla="*/ 2468880 w 6055360"/>
                <a:gd name="connsiteY5" fmla="*/ 3364653 h 3501813"/>
                <a:gd name="connsiteX6" fmla="*/ 2875280 w 6055360"/>
                <a:gd name="connsiteY6" fmla="*/ 2562013 h 3501813"/>
                <a:gd name="connsiteX7" fmla="*/ 3190240 w 6055360"/>
                <a:gd name="connsiteY7" fmla="*/ 1383453 h 3501813"/>
                <a:gd name="connsiteX8" fmla="*/ 3413760 w 6055360"/>
                <a:gd name="connsiteY8" fmla="*/ 530013 h 3501813"/>
                <a:gd name="connsiteX9" fmla="*/ 3911600 w 6055360"/>
                <a:gd name="connsiteY9" fmla="*/ 11853 h 3501813"/>
                <a:gd name="connsiteX10" fmla="*/ 4541520 w 6055360"/>
                <a:gd name="connsiteY10" fmla="*/ 601133 h 3501813"/>
                <a:gd name="connsiteX11" fmla="*/ 5049520 w 6055360"/>
                <a:gd name="connsiteY11" fmla="*/ 2196253 h 3501813"/>
                <a:gd name="connsiteX12" fmla="*/ 5455920 w 6055360"/>
                <a:gd name="connsiteY12" fmla="*/ 3303693 h 3501813"/>
                <a:gd name="connsiteX13" fmla="*/ 6055360 w 6055360"/>
                <a:gd name="connsiteY13" fmla="*/ 3384973 h 3501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55360" h="3501813">
                  <a:moveTo>
                    <a:pt x="0" y="184573"/>
                  </a:moveTo>
                  <a:cubicBezTo>
                    <a:pt x="114300" y="149013"/>
                    <a:pt x="228600" y="113453"/>
                    <a:pt x="375920" y="276013"/>
                  </a:cubicBezTo>
                  <a:cubicBezTo>
                    <a:pt x="523240" y="438573"/>
                    <a:pt x="707813" y="795866"/>
                    <a:pt x="883920" y="1159933"/>
                  </a:cubicBezTo>
                  <a:cubicBezTo>
                    <a:pt x="1060027" y="1524000"/>
                    <a:pt x="1264920" y="2108200"/>
                    <a:pt x="1432560" y="2460413"/>
                  </a:cubicBezTo>
                  <a:cubicBezTo>
                    <a:pt x="1600200" y="2812626"/>
                    <a:pt x="1717040" y="3122506"/>
                    <a:pt x="1889760" y="3273213"/>
                  </a:cubicBezTo>
                  <a:cubicBezTo>
                    <a:pt x="2062480" y="3423920"/>
                    <a:pt x="2304627" y="3483186"/>
                    <a:pt x="2468880" y="3364653"/>
                  </a:cubicBezTo>
                  <a:cubicBezTo>
                    <a:pt x="2633133" y="3246120"/>
                    <a:pt x="2755053" y="2892213"/>
                    <a:pt x="2875280" y="2562013"/>
                  </a:cubicBezTo>
                  <a:cubicBezTo>
                    <a:pt x="2995507" y="2231813"/>
                    <a:pt x="3100493" y="1722120"/>
                    <a:pt x="3190240" y="1383453"/>
                  </a:cubicBezTo>
                  <a:cubicBezTo>
                    <a:pt x="3279987" y="1044786"/>
                    <a:pt x="3293533" y="758613"/>
                    <a:pt x="3413760" y="530013"/>
                  </a:cubicBezTo>
                  <a:cubicBezTo>
                    <a:pt x="3533987" y="301413"/>
                    <a:pt x="3723640" y="0"/>
                    <a:pt x="3911600" y="11853"/>
                  </a:cubicBezTo>
                  <a:cubicBezTo>
                    <a:pt x="4099560" y="23706"/>
                    <a:pt x="4351867" y="237066"/>
                    <a:pt x="4541520" y="601133"/>
                  </a:cubicBezTo>
                  <a:cubicBezTo>
                    <a:pt x="4731173" y="965200"/>
                    <a:pt x="4897120" y="1745826"/>
                    <a:pt x="5049520" y="2196253"/>
                  </a:cubicBezTo>
                  <a:cubicBezTo>
                    <a:pt x="5201920" y="2646680"/>
                    <a:pt x="5288280" y="3105573"/>
                    <a:pt x="5455920" y="3303693"/>
                  </a:cubicBezTo>
                  <a:cubicBezTo>
                    <a:pt x="5623560" y="3501813"/>
                    <a:pt x="6055360" y="3384973"/>
                    <a:pt x="6055360" y="3384973"/>
                  </a:cubicBezTo>
                </a:path>
              </a:pathLst>
            </a:custGeom>
            <a:ln>
              <a:solidFill>
                <a:srgbClr val="000090"/>
              </a:solidFill>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cxnSp>
          <p:nvCxnSpPr>
            <p:cNvPr id="37" name="Straight Connector 36"/>
            <p:cNvCxnSpPr/>
            <p:nvPr/>
          </p:nvCxnSpPr>
          <p:spPr>
            <a:xfrm rot="5400000" flipH="1" flipV="1">
              <a:off x="7536656" y="3777457"/>
              <a:ext cx="2192337" cy="0"/>
            </a:xfrm>
            <a:prstGeom prst="line">
              <a:avLst/>
            </a:prstGeom>
            <a:ln>
              <a:solidFill>
                <a:srgbClr val="000090"/>
              </a:solidFill>
              <a:headEnd type="triangle" w="lg" len="lg"/>
              <a:tailEnd type="triangle" w="lg" len="lg"/>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grpSp>
      <p:sp>
        <p:nvSpPr>
          <p:cNvPr id="38" name="TextBox 37"/>
          <p:cNvSpPr txBox="1"/>
          <p:nvPr/>
        </p:nvSpPr>
        <p:spPr>
          <a:xfrm>
            <a:off x="7805738" y="1989138"/>
            <a:ext cx="1084262" cy="615950"/>
          </a:xfrm>
          <a:prstGeom prst="rect">
            <a:avLst/>
          </a:prstGeom>
          <a:noFill/>
        </p:spPr>
        <p:txBody>
          <a:bodyPr wrap="none">
            <a:spAutoFit/>
          </a:bodyPr>
          <a:lstStyle/>
          <a:p>
            <a:pPr algn="ctr">
              <a:defRPr/>
            </a:pPr>
            <a:r>
              <a:rPr lang="en-US" i="1" dirty="0">
                <a:latin typeface="+mn-lt"/>
              </a:rPr>
              <a:t>semantic</a:t>
            </a:r>
          </a:p>
          <a:p>
            <a:pPr algn="ctr">
              <a:defRPr/>
            </a:pPr>
            <a:r>
              <a:rPr lang="en-US" sz="1600" i="1" dirty="0">
                <a:latin typeface="+mn-lt"/>
              </a:rPr>
              <a:t>ranges</a:t>
            </a:r>
          </a:p>
        </p:txBody>
      </p:sp>
      <p:grpSp>
        <p:nvGrpSpPr>
          <p:cNvPr id="7" name="Group 19"/>
          <p:cNvGrpSpPr>
            <a:grpSpLocks/>
          </p:cNvGrpSpPr>
          <p:nvPr/>
        </p:nvGrpSpPr>
        <p:grpSpPr bwMode="auto">
          <a:xfrm>
            <a:off x="2338388" y="2805113"/>
            <a:ext cx="5857875" cy="214312"/>
            <a:chOff x="2338388" y="2805113"/>
            <a:chExt cx="5857875" cy="214312"/>
          </a:xfrm>
        </p:grpSpPr>
        <p:sp>
          <p:nvSpPr>
            <p:cNvPr id="28" name="Freeform 27"/>
            <p:cNvSpPr/>
            <p:nvPr/>
          </p:nvSpPr>
          <p:spPr>
            <a:xfrm flipV="1">
              <a:off x="2338388" y="2805113"/>
              <a:ext cx="5194300" cy="128587"/>
            </a:xfrm>
            <a:custGeom>
              <a:avLst/>
              <a:gdLst>
                <a:gd name="connsiteX0" fmla="*/ 0 w 6045200"/>
                <a:gd name="connsiteY0" fmla="*/ 20320 h 121920"/>
                <a:gd name="connsiteX1" fmla="*/ 619760 w 6045200"/>
                <a:gd name="connsiteY1" fmla="*/ 121920 h 121920"/>
                <a:gd name="connsiteX2" fmla="*/ 1239520 w 6045200"/>
                <a:gd name="connsiteY2" fmla="*/ 40640 h 121920"/>
                <a:gd name="connsiteX3" fmla="*/ 1960880 w 6045200"/>
                <a:gd name="connsiteY3" fmla="*/ 101600 h 121920"/>
                <a:gd name="connsiteX4" fmla="*/ 2753360 w 6045200"/>
                <a:gd name="connsiteY4" fmla="*/ 0 h 121920"/>
                <a:gd name="connsiteX5" fmla="*/ 3525520 w 6045200"/>
                <a:gd name="connsiteY5" fmla="*/ 91440 h 121920"/>
                <a:gd name="connsiteX6" fmla="*/ 4297680 w 6045200"/>
                <a:gd name="connsiteY6" fmla="*/ 40640 h 121920"/>
                <a:gd name="connsiteX7" fmla="*/ 4846320 w 6045200"/>
                <a:gd name="connsiteY7" fmla="*/ 0 h 121920"/>
                <a:gd name="connsiteX8" fmla="*/ 5445760 w 6045200"/>
                <a:gd name="connsiteY8" fmla="*/ 0 h 121920"/>
                <a:gd name="connsiteX9" fmla="*/ 5720080 w 6045200"/>
                <a:gd name="connsiteY9" fmla="*/ 40640 h 121920"/>
                <a:gd name="connsiteX10" fmla="*/ 6045200 w 6045200"/>
                <a:gd name="connsiteY10" fmla="*/ 20320 h 121920"/>
                <a:gd name="connsiteX11" fmla="*/ 6045200 w 6045200"/>
                <a:gd name="connsiteY11" fmla="*/ 20320 h 121920"/>
                <a:gd name="connsiteX12" fmla="*/ 6045200 w 6045200"/>
                <a:gd name="connsiteY12" fmla="*/ 20320 h 121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045200" h="121920">
                  <a:moveTo>
                    <a:pt x="0" y="20320"/>
                  </a:moveTo>
                  <a:lnTo>
                    <a:pt x="619760" y="121920"/>
                  </a:lnTo>
                  <a:lnTo>
                    <a:pt x="1239520" y="40640"/>
                  </a:lnTo>
                  <a:lnTo>
                    <a:pt x="1960880" y="101600"/>
                  </a:lnTo>
                  <a:lnTo>
                    <a:pt x="2753360" y="0"/>
                  </a:lnTo>
                  <a:lnTo>
                    <a:pt x="3525520" y="91440"/>
                  </a:lnTo>
                  <a:lnTo>
                    <a:pt x="4297680" y="40640"/>
                  </a:lnTo>
                  <a:lnTo>
                    <a:pt x="4846320" y="0"/>
                  </a:lnTo>
                  <a:lnTo>
                    <a:pt x="5445760" y="0"/>
                  </a:lnTo>
                  <a:lnTo>
                    <a:pt x="5720080" y="40640"/>
                  </a:lnTo>
                  <a:lnTo>
                    <a:pt x="6045200" y="20320"/>
                  </a:lnTo>
                  <a:lnTo>
                    <a:pt x="6045200" y="20320"/>
                  </a:lnTo>
                  <a:lnTo>
                    <a:pt x="6045200" y="20320"/>
                  </a:lnTo>
                </a:path>
              </a:pathLst>
            </a:custGeom>
            <a:ln>
              <a:solidFill>
                <a:schemeClr val="accent6"/>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43" name="Straight Connector 42"/>
            <p:cNvCxnSpPr/>
            <p:nvPr/>
          </p:nvCxnSpPr>
          <p:spPr>
            <a:xfrm rot="16200000" flipH="1">
              <a:off x="8089107" y="2912269"/>
              <a:ext cx="214312" cy="0"/>
            </a:xfrm>
            <a:prstGeom prst="line">
              <a:avLst/>
            </a:prstGeom>
            <a:ln cap="flat">
              <a:solidFill>
                <a:schemeClr val="accent6"/>
              </a:solidFill>
              <a:round/>
              <a:headEnd type="triangle" w="lg" len="med"/>
              <a:tailEnd type="triangle" w="lg" len="med"/>
            </a:ln>
          </p:spPr>
          <p:style>
            <a:lnRef idx="2">
              <a:schemeClr val="accent1"/>
            </a:lnRef>
            <a:fillRef idx="0">
              <a:schemeClr val="accent1"/>
            </a:fillRef>
            <a:effectRef idx="1">
              <a:schemeClr val="accent1"/>
            </a:effectRef>
            <a:fontRef idx="minor">
              <a:schemeClr val="tx1"/>
            </a:fontRef>
          </p:style>
        </p:cxnSp>
      </p:grpSp>
      <p:sp>
        <p:nvSpPr>
          <p:cNvPr id="76815" name="TextBox 45"/>
          <p:cNvSpPr txBox="1">
            <a:spLocks noChangeArrowheads="1"/>
          </p:cNvSpPr>
          <p:nvPr/>
        </p:nvSpPr>
        <p:spPr bwMode="auto">
          <a:xfrm>
            <a:off x="6756400" y="5986463"/>
            <a:ext cx="2028825" cy="369887"/>
          </a:xfrm>
          <a:prstGeom prst="rect">
            <a:avLst/>
          </a:prstGeom>
          <a:noFill/>
          <a:ln w="9525">
            <a:noFill/>
            <a:miter lim="800000"/>
            <a:headEnd/>
            <a:tailEnd/>
          </a:ln>
        </p:spPr>
        <p:txBody>
          <a:bodyPr wrap="none">
            <a:prstTxWarp prst="textNoShape">
              <a:avLst/>
            </a:prstTxWarp>
            <a:spAutoFit/>
          </a:bodyPr>
          <a:lstStyle/>
          <a:p>
            <a:r>
              <a:rPr lang="en-US">
                <a:latin typeface="Times New Roman" charset="0"/>
                <a:ea typeface="Times New Roman" charset="0"/>
                <a:cs typeface="Times New Roman" charset="0"/>
              </a:rPr>
              <a:t>Maton (2011, 2014)</a:t>
            </a:r>
          </a:p>
        </p:txBody>
      </p:sp>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Autofit/>
          </a:bodyPr>
          <a:lstStyle/>
          <a:p>
            <a:pPr>
              <a:defRPr/>
            </a:pPr>
            <a:r>
              <a:rPr lang="en-US" sz="4000" dirty="0">
                <a:latin typeface="Times New Roman" charset="0"/>
                <a:ea typeface="ＭＳ Ｐゴシック" charset="0"/>
                <a:cs typeface="ＭＳ Ｐゴシック" charset="0"/>
              </a:rPr>
              <a:t>A</a:t>
            </a:r>
            <a:r>
              <a:rPr lang="en-US" sz="4000" dirty="0">
                <a:solidFill>
                  <a:srgbClr val="000000"/>
                </a:solidFill>
                <a:latin typeface="Times New Roman" charset="0"/>
                <a:ea typeface="ＭＳ Ｐゴシック" charset="0"/>
                <a:cs typeface="ＭＳ Ｐゴシック" charset="0"/>
              </a:rPr>
              <a:t>ssessment tasks</a:t>
            </a:r>
            <a:endParaRPr lang="en-US" sz="4000" dirty="0">
              <a:solidFill>
                <a:srgbClr val="000000"/>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74755"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344223DB-8B61-2740-A0F4-B84A604F923C}" type="slidenum">
              <a:rPr lang="en-US" sz="1400">
                <a:solidFill>
                  <a:srgbClr val="09213B"/>
                </a:solidFill>
                <a:latin typeface="Times New Roman" charset="0"/>
              </a:rPr>
              <a:pPr eaLnBrk="1" hangingPunct="1"/>
              <a:t>54</a:t>
            </a:fld>
            <a:endParaRPr lang="en-US" sz="1400">
              <a:solidFill>
                <a:srgbClr val="09213B"/>
              </a:solidFill>
              <a:latin typeface="Times New Roman" charset="0"/>
            </a:endParaRPr>
          </a:p>
        </p:txBody>
      </p:sp>
      <p:sp>
        <p:nvSpPr>
          <p:cNvPr id="74756" name="TextBox 29"/>
          <p:cNvSpPr txBox="1">
            <a:spLocks noChangeArrowheads="1"/>
          </p:cNvSpPr>
          <p:nvPr/>
        </p:nvSpPr>
        <p:spPr bwMode="auto">
          <a:xfrm>
            <a:off x="6850063" y="5387975"/>
            <a:ext cx="682625"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800">
                <a:solidFill>
                  <a:srgbClr val="2B3E4D"/>
                </a:solidFill>
                <a:latin typeface="Times New Roman" charset="0"/>
                <a:cs typeface="Times New Roman" charset="0"/>
              </a:rPr>
              <a:t>Time</a:t>
            </a:r>
          </a:p>
        </p:txBody>
      </p:sp>
      <p:sp>
        <p:nvSpPr>
          <p:cNvPr id="74757" name="TextBox 15"/>
          <p:cNvSpPr txBox="1">
            <a:spLocks noChangeArrowheads="1"/>
          </p:cNvSpPr>
          <p:nvPr/>
        </p:nvSpPr>
        <p:spPr bwMode="auto">
          <a:xfrm>
            <a:off x="1270000" y="2341563"/>
            <a:ext cx="1320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2B3E4D"/>
                </a:solidFill>
                <a:latin typeface="Times New Roman" charset="0"/>
                <a:cs typeface="Times New Roman" charset="0"/>
              </a:rPr>
              <a:t>SG–, SD+</a:t>
            </a:r>
          </a:p>
        </p:txBody>
      </p:sp>
      <p:sp>
        <p:nvSpPr>
          <p:cNvPr id="74758" name="TextBox 15"/>
          <p:cNvSpPr txBox="1">
            <a:spLocks noChangeArrowheads="1"/>
          </p:cNvSpPr>
          <p:nvPr/>
        </p:nvSpPr>
        <p:spPr bwMode="auto">
          <a:xfrm>
            <a:off x="1270000" y="4887913"/>
            <a:ext cx="132080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solidFill>
                  <a:srgbClr val="2B3E4D"/>
                </a:solidFill>
                <a:latin typeface="Times New Roman" charset="0"/>
                <a:cs typeface="Times New Roman" charset="0"/>
              </a:rPr>
              <a:t>SG+, SD–</a:t>
            </a:r>
          </a:p>
        </p:txBody>
      </p:sp>
      <p:cxnSp>
        <p:nvCxnSpPr>
          <p:cNvPr id="26" name="Straight Connector 25"/>
          <p:cNvCxnSpPr>
            <a:cxnSpLocks noChangeShapeType="1"/>
          </p:cNvCxnSpPr>
          <p:nvPr/>
        </p:nvCxnSpPr>
        <p:spPr bwMode="auto">
          <a:xfrm>
            <a:off x="2338388" y="5322888"/>
            <a:ext cx="5205412" cy="15875"/>
          </a:xfrm>
          <a:prstGeom prst="line">
            <a:avLst/>
          </a:prstGeom>
          <a:noFill/>
          <a:ln w="25400">
            <a:solidFill>
              <a:srgbClr val="2B3E4D"/>
            </a:solidFill>
            <a:round/>
            <a:headEnd/>
            <a:tailEnd/>
          </a:ln>
          <a:effectLst>
            <a:outerShdw blurRad="40000" dist="20000" dir="5400000" rotWithShape="0">
              <a:srgbClr val="808080">
                <a:alpha val="37999"/>
              </a:srgbClr>
            </a:outerShdw>
          </a:effectLst>
          <a:extLst/>
        </p:spPr>
      </p:cxnSp>
      <p:cxnSp>
        <p:nvCxnSpPr>
          <p:cNvPr id="23" name="Straight Connector 22"/>
          <p:cNvCxnSpPr>
            <a:cxnSpLocks noChangeShapeType="1"/>
          </p:cNvCxnSpPr>
          <p:nvPr/>
        </p:nvCxnSpPr>
        <p:spPr bwMode="auto">
          <a:xfrm rot="5400000">
            <a:off x="852488" y="3829050"/>
            <a:ext cx="2979738" cy="7937"/>
          </a:xfrm>
          <a:prstGeom prst="line">
            <a:avLst/>
          </a:prstGeom>
          <a:noFill/>
          <a:ln w="28575">
            <a:solidFill>
              <a:srgbClr val="2B3E4D"/>
            </a:solidFill>
            <a:round/>
            <a:headEnd/>
            <a:tailEnd/>
          </a:ln>
          <a:effectLst>
            <a:outerShdw blurRad="40000" dist="20000" dir="5400000" rotWithShape="0">
              <a:srgbClr val="808080">
                <a:alpha val="37999"/>
              </a:srgbClr>
            </a:outerShdw>
          </a:effectLst>
          <a:extLst/>
        </p:spPr>
      </p:cxnSp>
      <p:sp>
        <p:nvSpPr>
          <p:cNvPr id="15"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8" name="TextBox 37"/>
          <p:cNvSpPr txBox="1"/>
          <p:nvPr/>
        </p:nvSpPr>
        <p:spPr>
          <a:xfrm>
            <a:off x="7805738" y="1989138"/>
            <a:ext cx="1084262" cy="646112"/>
          </a:xfrm>
          <a:prstGeom prst="rect">
            <a:avLst/>
          </a:prstGeom>
          <a:noFill/>
        </p:spPr>
        <p:txBody>
          <a:bodyPr wrap="none">
            <a:spAutoFit/>
          </a:bodyPr>
          <a:lstStyle/>
          <a:p>
            <a:pPr algn="ctr">
              <a:defRPr/>
            </a:pPr>
            <a:r>
              <a:rPr lang="en-US" i="1" dirty="0">
                <a:latin typeface="+mn-lt"/>
              </a:rPr>
              <a:t>semantic</a:t>
            </a:r>
          </a:p>
          <a:p>
            <a:pPr algn="ctr">
              <a:defRPr/>
            </a:pPr>
            <a:r>
              <a:rPr lang="en-US" i="1" dirty="0">
                <a:latin typeface="+mn-lt"/>
              </a:rPr>
              <a:t>ranges</a:t>
            </a:r>
          </a:p>
        </p:txBody>
      </p:sp>
      <p:cxnSp>
        <p:nvCxnSpPr>
          <p:cNvPr id="18" name="Straight Connector 17"/>
          <p:cNvCxnSpPr/>
          <p:nvPr/>
        </p:nvCxnSpPr>
        <p:spPr bwMode="auto">
          <a:xfrm rot="5400000" flipH="1" flipV="1">
            <a:off x="7643813" y="3951288"/>
            <a:ext cx="1816100" cy="0"/>
          </a:xfrm>
          <a:prstGeom prst="line">
            <a:avLst/>
          </a:prstGeom>
          <a:ln w="25400" cap="flat" cmpd="sng" algn="ctr">
            <a:solidFill>
              <a:srgbClr val="000090"/>
            </a:solidFill>
            <a:prstDash val="solid"/>
            <a:round/>
            <a:headEnd type="triangle" w="lg" len="lg"/>
            <a:tailEnd type="triangle" w="lg" len="lg"/>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bwMode="auto">
          <a:xfrm rot="5400000">
            <a:off x="7976394" y="4756944"/>
            <a:ext cx="228600" cy="1588"/>
          </a:xfrm>
          <a:prstGeom prst="line">
            <a:avLst/>
          </a:prstGeom>
          <a:ln w="25400" cap="flat">
            <a:solidFill>
              <a:schemeClr val="accent6"/>
            </a:solidFill>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74765" name="Straight Connector 18"/>
          <p:cNvCxnSpPr>
            <a:cxnSpLocks noChangeShapeType="1"/>
          </p:cNvCxnSpPr>
          <p:nvPr/>
        </p:nvCxnSpPr>
        <p:spPr bwMode="auto">
          <a:xfrm rot="5400000">
            <a:off x="1786731" y="4047332"/>
            <a:ext cx="2016125" cy="1588"/>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cxnSp>
        <p:nvCxnSpPr>
          <p:cNvPr id="74766" name="Straight Connector 20"/>
          <p:cNvCxnSpPr>
            <a:cxnSpLocks noChangeShapeType="1"/>
          </p:cNvCxnSpPr>
          <p:nvPr/>
        </p:nvCxnSpPr>
        <p:spPr bwMode="auto">
          <a:xfrm rot="5400000">
            <a:off x="3189287" y="4048126"/>
            <a:ext cx="2016125" cy="0"/>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cxnSp>
        <p:nvCxnSpPr>
          <p:cNvPr id="74767" name="Straight Connector 21"/>
          <p:cNvCxnSpPr>
            <a:cxnSpLocks noChangeShapeType="1"/>
          </p:cNvCxnSpPr>
          <p:nvPr/>
        </p:nvCxnSpPr>
        <p:spPr bwMode="auto">
          <a:xfrm rot="5400000">
            <a:off x="4718844" y="4047332"/>
            <a:ext cx="2016125" cy="158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cxnSp>
        <p:nvCxnSpPr>
          <p:cNvPr id="74768" name="Straight Connector 22"/>
          <p:cNvCxnSpPr>
            <a:cxnSpLocks noChangeShapeType="1"/>
          </p:cNvCxnSpPr>
          <p:nvPr/>
        </p:nvCxnSpPr>
        <p:spPr bwMode="auto">
          <a:xfrm rot="5400000">
            <a:off x="6185694" y="4047332"/>
            <a:ext cx="2016125" cy="1587"/>
          </a:xfrm>
          <a:prstGeom prst="line">
            <a:avLst/>
          </a:prstGeom>
          <a:noFill/>
          <a:ln w="9525">
            <a:solidFill>
              <a:schemeClr val="tx1"/>
            </a:solidFill>
            <a:prstDash val="dash"/>
            <a:round/>
            <a:headEnd/>
            <a:tailEnd/>
          </a:ln>
          <a:extLst>
            <a:ext uri="{909E8E84-426E-40dd-AFC4-6F175D3DCCD1}">
              <a14:hiddenFill xmlns:a14="http://schemas.microsoft.com/office/drawing/2010/main">
                <a:noFill/>
              </a14:hiddenFill>
            </a:ext>
          </a:extLst>
        </p:spPr>
      </p:cxnSp>
      <p:sp>
        <p:nvSpPr>
          <p:cNvPr id="74769" name="TextBox 23"/>
          <p:cNvSpPr txBox="1">
            <a:spLocks noChangeArrowheads="1"/>
          </p:cNvSpPr>
          <p:nvPr/>
        </p:nvSpPr>
        <p:spPr bwMode="auto">
          <a:xfrm>
            <a:off x="2795588" y="3043238"/>
            <a:ext cx="1401762"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Times New Roman" charset="0"/>
                <a:cs typeface="Times New Roman" charset="0"/>
              </a:rPr>
              <a:t>text 1</a:t>
            </a:r>
          </a:p>
        </p:txBody>
      </p:sp>
      <p:sp>
        <p:nvSpPr>
          <p:cNvPr id="74770" name="TextBox 24"/>
          <p:cNvSpPr txBox="1">
            <a:spLocks noChangeArrowheads="1"/>
          </p:cNvSpPr>
          <p:nvPr/>
        </p:nvSpPr>
        <p:spPr bwMode="auto">
          <a:xfrm>
            <a:off x="4197350" y="3043238"/>
            <a:ext cx="15287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Times New Roman" charset="0"/>
                <a:cs typeface="Times New Roman" charset="0"/>
              </a:rPr>
              <a:t>text 2</a:t>
            </a:r>
          </a:p>
        </p:txBody>
      </p:sp>
      <p:sp>
        <p:nvSpPr>
          <p:cNvPr id="74771" name="TextBox 25"/>
          <p:cNvSpPr txBox="1">
            <a:spLocks noChangeArrowheads="1"/>
          </p:cNvSpPr>
          <p:nvPr/>
        </p:nvSpPr>
        <p:spPr bwMode="auto">
          <a:xfrm>
            <a:off x="5727700" y="3043238"/>
            <a:ext cx="1465263" cy="338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eaLnBrk="1" hangingPunct="1"/>
            <a:r>
              <a:rPr lang="en-US" sz="1600">
                <a:latin typeface="Times New Roman" charset="0"/>
                <a:cs typeface="Times New Roman" charset="0"/>
              </a:rPr>
              <a:t>text 3</a:t>
            </a:r>
          </a:p>
        </p:txBody>
      </p:sp>
      <p:sp>
        <p:nvSpPr>
          <p:cNvPr id="32" name="Freeform 27"/>
          <p:cNvSpPr>
            <a:spLocks noChangeArrowheads="1"/>
          </p:cNvSpPr>
          <p:nvPr/>
        </p:nvSpPr>
        <p:spPr bwMode="auto">
          <a:xfrm>
            <a:off x="2355850" y="2990850"/>
            <a:ext cx="5176838" cy="1881188"/>
          </a:xfrm>
          <a:custGeom>
            <a:avLst/>
            <a:gdLst>
              <a:gd name="T0" fmla="*/ 0 w 6413500"/>
              <a:gd name="T1" fmla="*/ 0 h 3841750"/>
              <a:gd name="T2" fmla="*/ 10498 w 6413500"/>
              <a:gd name="T3" fmla="*/ 0 h 3841750"/>
              <a:gd name="T4" fmla="*/ 16872 w 6413500"/>
              <a:gd name="T5" fmla="*/ 1 h 3841750"/>
              <a:gd name="T6" fmla="*/ 27745 w 6413500"/>
              <a:gd name="T7" fmla="*/ 1 h 3841750"/>
              <a:gd name="T8" fmla="*/ 43118 w 6413500"/>
              <a:gd name="T9" fmla="*/ 0 h 3841750"/>
              <a:gd name="T10" fmla="*/ 55115 w 6413500"/>
              <a:gd name="T11" fmla="*/ 0 h 3841750"/>
              <a:gd name="T12" fmla="*/ 58114 w 6413500"/>
              <a:gd name="T13" fmla="*/ 1 h 3841750"/>
              <a:gd name="T14" fmla="*/ 68612 w 6413500"/>
              <a:gd name="T15" fmla="*/ 1 h 3841750"/>
              <a:gd name="T16" fmla="*/ 80985 w 6413500"/>
              <a:gd name="T17" fmla="*/ 0 h 3841750"/>
              <a:gd name="T18" fmla="*/ 96358 w 6413500"/>
              <a:gd name="T19" fmla="*/ 0 h 3841750"/>
              <a:gd name="T20" fmla="*/ 101607 w 6413500"/>
              <a:gd name="T21" fmla="*/ 1 h 3841750"/>
              <a:gd name="T22" fmla="*/ 119604 w 6413500"/>
              <a:gd name="T23" fmla="*/ 1 h 3841750"/>
              <a:gd name="T24" fmla="*/ 133477 w 6413500"/>
              <a:gd name="T25" fmla="*/ 0 h 3841750"/>
              <a:gd name="T26" fmla="*/ 151099 w 6413500"/>
              <a:gd name="T27" fmla="*/ 0 h 3841750"/>
              <a:gd name="T28" fmla="*/ 151099 w 6413500"/>
              <a:gd name="T29" fmla="*/ 0 h 3841750"/>
              <a:gd name="T30" fmla="*/ 151474 w 6413500"/>
              <a:gd name="T31" fmla="*/ 0 h 38417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13500"/>
              <a:gd name="T49" fmla="*/ 0 h 3841750"/>
              <a:gd name="T50" fmla="*/ 6413500 w 6413500"/>
              <a:gd name="T51" fmla="*/ 3841750 h 38417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13500" h="3841750">
                <a:moveTo>
                  <a:pt x="0" y="317500"/>
                </a:moveTo>
                <a:cubicBezTo>
                  <a:pt x="162719" y="211666"/>
                  <a:pt x="325438" y="105833"/>
                  <a:pt x="444500" y="587375"/>
                </a:cubicBezTo>
                <a:cubicBezTo>
                  <a:pt x="563562" y="1068917"/>
                  <a:pt x="592667" y="2719917"/>
                  <a:pt x="714375" y="3206750"/>
                </a:cubicBezTo>
                <a:cubicBezTo>
                  <a:pt x="836083" y="3693583"/>
                  <a:pt x="989542" y="3794125"/>
                  <a:pt x="1174750" y="3508375"/>
                </a:cubicBezTo>
                <a:cubicBezTo>
                  <a:pt x="1359958" y="3222625"/>
                  <a:pt x="1632479" y="1809750"/>
                  <a:pt x="1825625" y="1492250"/>
                </a:cubicBezTo>
                <a:cubicBezTo>
                  <a:pt x="2018771" y="1174750"/>
                  <a:pt x="2227792" y="1280583"/>
                  <a:pt x="2333625" y="1603375"/>
                </a:cubicBezTo>
                <a:cubicBezTo>
                  <a:pt x="2439458" y="1926167"/>
                  <a:pt x="2365375" y="3106208"/>
                  <a:pt x="2460625" y="3429000"/>
                </a:cubicBezTo>
                <a:cubicBezTo>
                  <a:pt x="2555875" y="3751792"/>
                  <a:pt x="2743729" y="3841750"/>
                  <a:pt x="2905125" y="3540125"/>
                </a:cubicBezTo>
                <a:cubicBezTo>
                  <a:pt x="3066521" y="3238500"/>
                  <a:pt x="3233208" y="2000250"/>
                  <a:pt x="3429000" y="1619250"/>
                </a:cubicBezTo>
                <a:cubicBezTo>
                  <a:pt x="3624792" y="1238250"/>
                  <a:pt x="3934354" y="939271"/>
                  <a:pt x="4079875" y="1254125"/>
                </a:cubicBezTo>
                <a:cubicBezTo>
                  <a:pt x="4225396" y="1568979"/>
                  <a:pt x="4138083" y="3235854"/>
                  <a:pt x="4302125" y="3508375"/>
                </a:cubicBezTo>
                <a:cubicBezTo>
                  <a:pt x="4466167" y="3780896"/>
                  <a:pt x="4839229" y="3397250"/>
                  <a:pt x="5064125" y="2889250"/>
                </a:cubicBezTo>
                <a:cubicBezTo>
                  <a:pt x="5289021" y="2381250"/>
                  <a:pt x="5429250" y="920750"/>
                  <a:pt x="5651500" y="460375"/>
                </a:cubicBezTo>
                <a:cubicBezTo>
                  <a:pt x="5873750" y="0"/>
                  <a:pt x="6397625" y="127000"/>
                  <a:pt x="6397625" y="127000"/>
                </a:cubicBezTo>
                <a:lnTo>
                  <a:pt x="6413500" y="95250"/>
                </a:lnTo>
              </a:path>
            </a:pathLst>
          </a:custGeom>
          <a:noFill/>
          <a:ln w="25400" cap="flat" cmpd="sng" algn="ctr">
            <a:solidFill>
              <a:srgbClr val="000090"/>
            </a:solidFill>
            <a:prstDash val="solid"/>
            <a:round/>
            <a:headEnd type="none" w="med" len="med"/>
            <a:tailEnd type="none" w="med" len="med"/>
          </a:ln>
          <a:effectLst>
            <a:outerShdw blurRad="40005" dist="19939" dir="5400000" algn="tl" rotWithShape="0">
              <a:srgbClr val="000000">
                <a:alpha val="38000"/>
              </a:srgbClr>
            </a:outerShdw>
          </a:effectLst>
        </p:spPr>
        <p:txBody>
          <a:bodyPr/>
          <a:lstStyle/>
          <a:p>
            <a:pPr>
              <a:defRPr/>
            </a:pPr>
            <a:endParaRPr lang="en-US"/>
          </a:p>
        </p:txBody>
      </p:sp>
      <p:sp>
        <p:nvSpPr>
          <p:cNvPr id="85014" name="Freeform 19"/>
          <p:cNvSpPr>
            <a:spLocks noChangeArrowheads="1"/>
          </p:cNvSpPr>
          <p:nvPr/>
        </p:nvSpPr>
        <p:spPr bwMode="auto">
          <a:xfrm>
            <a:off x="2368550" y="4654550"/>
            <a:ext cx="5175250" cy="233363"/>
          </a:xfrm>
          <a:custGeom>
            <a:avLst/>
            <a:gdLst>
              <a:gd name="T0" fmla="*/ 0 w 6302375"/>
              <a:gd name="T1" fmla="*/ 0 h 468313"/>
              <a:gd name="T2" fmla="*/ 6672 w 6302375"/>
              <a:gd name="T3" fmla="*/ 0 h 468313"/>
              <a:gd name="T4" fmla="*/ 14712 w 6302375"/>
              <a:gd name="T5" fmla="*/ 0 h 468313"/>
              <a:gd name="T6" fmla="*/ 20357 w 6302375"/>
              <a:gd name="T7" fmla="*/ 0 h 468313"/>
              <a:gd name="T8" fmla="*/ 26173 w 6302375"/>
              <a:gd name="T9" fmla="*/ 0 h 468313"/>
              <a:gd name="T10" fmla="*/ 33700 w 6302375"/>
              <a:gd name="T11" fmla="*/ 0 h 468313"/>
              <a:gd name="T12" fmla="*/ 38319 w 6302375"/>
              <a:gd name="T13" fmla="*/ 0 h 468313"/>
              <a:gd name="T14" fmla="*/ 47727 w 6302375"/>
              <a:gd name="T15" fmla="*/ 0 h 468313"/>
              <a:gd name="T16" fmla="*/ 53030 w 6302375"/>
              <a:gd name="T17" fmla="*/ 0 h 468313"/>
              <a:gd name="T18" fmla="*/ 60728 w 6302375"/>
              <a:gd name="T19" fmla="*/ 0 h 468313"/>
              <a:gd name="T20" fmla="*/ 67912 w 6302375"/>
              <a:gd name="T21" fmla="*/ 0 h 468313"/>
              <a:gd name="T22" fmla="*/ 67912 w 6302375"/>
              <a:gd name="T23" fmla="*/ 0 h 468313"/>
              <a:gd name="T24" fmla="*/ 67912 w 6302375"/>
              <a:gd name="T25" fmla="*/ 0 h 468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302375"/>
              <a:gd name="T40" fmla="*/ 0 h 468313"/>
              <a:gd name="T41" fmla="*/ 6302375 w 6302375"/>
              <a:gd name="T42" fmla="*/ 468313 h 468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302375" h="468313">
                <a:moveTo>
                  <a:pt x="0" y="79375"/>
                </a:moveTo>
                <a:cubicBezTo>
                  <a:pt x="195791" y="166687"/>
                  <a:pt x="391583" y="254000"/>
                  <a:pt x="619125" y="317500"/>
                </a:cubicBezTo>
                <a:cubicBezTo>
                  <a:pt x="846667" y="381000"/>
                  <a:pt x="1153583" y="452438"/>
                  <a:pt x="1365250" y="460375"/>
                </a:cubicBezTo>
                <a:cubicBezTo>
                  <a:pt x="1576917" y="468313"/>
                  <a:pt x="1711854" y="381000"/>
                  <a:pt x="1889125" y="365125"/>
                </a:cubicBezTo>
                <a:cubicBezTo>
                  <a:pt x="2066396" y="349250"/>
                  <a:pt x="2222500" y="354542"/>
                  <a:pt x="2428875" y="365125"/>
                </a:cubicBezTo>
                <a:cubicBezTo>
                  <a:pt x="2635250" y="375708"/>
                  <a:pt x="2939521" y="428625"/>
                  <a:pt x="3127375" y="428625"/>
                </a:cubicBezTo>
                <a:cubicBezTo>
                  <a:pt x="3315229" y="428625"/>
                  <a:pt x="3339042" y="370417"/>
                  <a:pt x="3556000" y="365125"/>
                </a:cubicBezTo>
                <a:cubicBezTo>
                  <a:pt x="3772958" y="359833"/>
                  <a:pt x="4201583" y="394229"/>
                  <a:pt x="4429125" y="396875"/>
                </a:cubicBezTo>
                <a:cubicBezTo>
                  <a:pt x="4656667" y="399521"/>
                  <a:pt x="4720167" y="404813"/>
                  <a:pt x="4921250" y="381000"/>
                </a:cubicBezTo>
                <a:cubicBezTo>
                  <a:pt x="5122333" y="357187"/>
                  <a:pt x="5405438" y="317500"/>
                  <a:pt x="5635625" y="254000"/>
                </a:cubicBezTo>
                <a:cubicBezTo>
                  <a:pt x="5865812" y="190500"/>
                  <a:pt x="6302375" y="0"/>
                  <a:pt x="6302375" y="0"/>
                </a:cubicBezTo>
              </a:path>
            </a:pathLst>
          </a:custGeom>
          <a:noFill/>
          <a:ln w="25400">
            <a:solidFill>
              <a:schemeClr val="accent6"/>
            </a:solidFill>
            <a:round/>
            <a:headEnd/>
            <a:tailEnd/>
          </a:ln>
        </p:spPr>
        <p:txBody>
          <a:bodyPr/>
          <a:lstStyle/>
          <a:p>
            <a:pPr>
              <a:defRPr/>
            </a:pPr>
            <a:endParaRPr lang="en-US"/>
          </a:p>
        </p:txBody>
      </p:sp>
      <p:sp>
        <p:nvSpPr>
          <p:cNvPr id="74774" name="TextBox 38"/>
          <p:cNvSpPr txBox="1">
            <a:spLocks noChangeArrowheads="1"/>
          </p:cNvSpPr>
          <p:nvPr/>
        </p:nvSpPr>
        <p:spPr bwMode="auto">
          <a:xfrm>
            <a:off x="6756400" y="5986463"/>
            <a:ext cx="203676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Times New Roman" charset="0"/>
                <a:cs typeface="Times New Roman" charset="0"/>
              </a:rPr>
              <a:t>Maton (2009, 2014)</a:t>
            </a:r>
          </a:p>
        </p:txBody>
      </p:sp>
    </p:spTree>
    <p:extLst>
      <p:ext uri="{BB962C8B-B14F-4D97-AF65-F5344CB8AC3E}">
        <p14:creationId xmlns:p14="http://schemas.microsoft.com/office/powerpoint/2010/main" val="1985398635"/>
      </p:ext>
    </p:extLst>
  </p:cSld>
  <p:clrMapOvr>
    <a:masterClrMapping/>
  </p:clrMapOvr>
  <p:timing>
    <p:tnLst>
      <p:par>
        <p:cTn xmlns:p14="http://schemas.microsoft.com/office/powerpoint/2010/mai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Student assessments</a:t>
            </a:r>
            <a:endParaRPr lang="en-US" dirty="0"/>
          </a:p>
        </p:txBody>
      </p:sp>
      <p:sp>
        <p:nvSpPr>
          <p:cNvPr id="7782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eaLnBrk="1" hangingPunct="1">
              <a:lnSpc>
                <a:spcPct val="90000"/>
              </a:lnSpc>
            </a:pPr>
            <a:r>
              <a:rPr lang="en-US" sz="3000" smtClean="0"/>
              <a:t>School English: ‘The Journey’</a:t>
            </a:r>
            <a:endParaRPr lang="en-US" sz="2800" smtClean="0"/>
          </a:p>
          <a:p>
            <a:pPr lvl="1" eaLnBrk="1" hangingPunct="1">
              <a:lnSpc>
                <a:spcPct val="90000"/>
              </a:lnSpc>
            </a:pPr>
            <a:r>
              <a:rPr lang="en-US" sz="2600" smtClean="0"/>
              <a:t>secondary school in New South Wales (Australia)</a:t>
            </a:r>
          </a:p>
          <a:p>
            <a:pPr lvl="1" eaLnBrk="1" hangingPunct="1">
              <a:lnSpc>
                <a:spcPct val="90000"/>
              </a:lnSpc>
            </a:pPr>
            <a:r>
              <a:rPr lang="en-US" sz="2600" smtClean="0"/>
              <a:t>HSC qualification</a:t>
            </a:r>
          </a:p>
          <a:p>
            <a:pPr lvl="1" eaLnBrk="1" hangingPunct="1">
              <a:lnSpc>
                <a:spcPct val="90000"/>
              </a:lnSpc>
            </a:pPr>
            <a:r>
              <a:rPr lang="en-US" sz="2600" smtClean="0"/>
              <a:t>compulsory for all students</a:t>
            </a:r>
          </a:p>
          <a:p>
            <a:pPr lvl="1" eaLnBrk="1" hangingPunct="1">
              <a:lnSpc>
                <a:spcPct val="90000"/>
              </a:lnSpc>
            </a:pPr>
            <a:r>
              <a:rPr lang="en-US" sz="2600" smtClean="0"/>
              <a:t>physical, imaginative or inner journeys</a:t>
            </a:r>
            <a:endParaRPr lang="en-US" sz="2400" smtClean="0"/>
          </a:p>
          <a:p>
            <a:pPr lvl="1" eaLnBrk="1" hangingPunct="1">
              <a:lnSpc>
                <a:spcPct val="90000"/>
              </a:lnSpc>
              <a:buFontTx/>
              <a:buNone/>
            </a:pPr>
            <a:endParaRPr lang="en-US" sz="2400" smtClean="0"/>
          </a:p>
          <a:p>
            <a:pPr eaLnBrk="1" hangingPunct="1">
              <a:lnSpc>
                <a:spcPct val="90000"/>
              </a:lnSpc>
            </a:pPr>
            <a:r>
              <a:rPr lang="en-US" sz="3000" smtClean="0"/>
              <a:t>‘Imaginative Journeys’: texts which ‘take us into worlds of imagination, speculation and inspiration</a:t>
            </a:r>
          </a:p>
        </p:txBody>
      </p:sp>
      <p:sp>
        <p:nvSpPr>
          <p:cNvPr id="77828"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90FAAB18-731B-6843-8853-993A1DC28BEE}" type="slidenum">
              <a:rPr lang="en-US" smtClean="0"/>
              <a:pPr>
                <a:defRPr/>
              </a:pPr>
              <a:t>55</a:t>
            </a:fld>
            <a:endParaRPr lang="en-US" dirty="0"/>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Question, 2008</a:t>
            </a:r>
            <a:endParaRPr lang="en-US" dirty="0"/>
          </a:p>
        </p:txBody>
      </p:sp>
      <p:sp>
        <p:nvSpPr>
          <p:cNvPr id="3" name="Content Placeholder 2"/>
          <p:cNvSpPr>
            <a:spLocks noGrp="1"/>
          </p:cNvSpPr>
          <p:nvPr>
            <p:ph idx="1"/>
          </p:nvPr>
        </p:nvSpPr>
        <p:spPr>
          <a:xfrm>
            <a:off x="1270000" y="1341438"/>
            <a:ext cx="7620000" cy="4784725"/>
          </a:xfrm>
        </p:spPr>
        <p:txBody>
          <a:bodyPr>
            <a:normAutofit fontScale="85000" lnSpcReduction="20000"/>
          </a:bodyPr>
          <a:lstStyle/>
          <a:p>
            <a:pPr marL="0" indent="22225">
              <a:buFontTx/>
              <a:buNone/>
              <a:tabLst>
                <a:tab pos="0" algn="l"/>
              </a:tabLst>
              <a:defRPr/>
            </a:pPr>
            <a:r>
              <a:rPr lang="en-US" dirty="0" smtClean="0"/>
              <a:t>“To what extent has studying the concept of imaginative journeys expanded your understanding of yourself, of individuals and of the world?” </a:t>
            </a:r>
          </a:p>
          <a:p>
            <a:pPr marL="0" indent="22225">
              <a:buFontTx/>
              <a:buNone/>
              <a:tabLst>
                <a:tab pos="0" algn="l"/>
              </a:tabLst>
              <a:defRPr/>
            </a:pPr>
            <a:endParaRPr lang="en-US" dirty="0" smtClean="0"/>
          </a:p>
          <a:p>
            <a:pPr marL="0" indent="22225">
              <a:buFontTx/>
              <a:buNone/>
              <a:tabLst>
                <a:tab pos="0" algn="l"/>
              </a:tabLst>
              <a:defRPr/>
            </a:pPr>
            <a:r>
              <a:rPr lang="en-US" dirty="0" smtClean="0"/>
              <a:t>Answer must refer to the course textbook, one text from list below, and at least one other text of their own choosing.</a:t>
            </a:r>
          </a:p>
          <a:p>
            <a:pPr marL="0" indent="22225">
              <a:buFontTx/>
              <a:buNone/>
              <a:tabLst>
                <a:tab pos="0" algn="l"/>
              </a:tabLst>
              <a:defRPr/>
            </a:pPr>
            <a:endParaRPr lang="en-US" i="1" dirty="0" smtClean="0"/>
          </a:p>
          <a:p>
            <a:pPr marL="0" indent="22225">
              <a:buFontTx/>
              <a:buNone/>
              <a:tabLst>
                <a:tab pos="0" algn="l"/>
              </a:tabLst>
              <a:defRPr/>
            </a:pPr>
            <a:r>
              <a:rPr lang="en-US" i="1" dirty="0" smtClean="0"/>
              <a:t>Ender’s Game</a:t>
            </a:r>
            <a:r>
              <a:rPr lang="en-US" dirty="0" smtClean="0"/>
              <a:t> by Orson Scott Card; </a:t>
            </a:r>
            <a:r>
              <a:rPr lang="en-US" i="1" dirty="0" smtClean="0"/>
              <a:t>The Tempest</a:t>
            </a:r>
            <a:r>
              <a:rPr lang="en-US" dirty="0" smtClean="0"/>
              <a:t> by Shakespeare; a selection of Coleridge’s poems; </a:t>
            </a:r>
            <a:r>
              <a:rPr lang="en-US" i="1" dirty="0" smtClean="0"/>
              <a:t>On Giant’s Shoulders</a:t>
            </a:r>
            <a:r>
              <a:rPr lang="en-US" dirty="0" smtClean="0"/>
              <a:t> by Melvyn Bragg; the movie </a:t>
            </a:r>
            <a:r>
              <a:rPr lang="en-US" i="1" dirty="0" smtClean="0"/>
              <a:t>Contact.</a:t>
            </a:r>
            <a:endParaRPr lang="en-US" dirty="0" smtClean="0"/>
          </a:p>
          <a:p>
            <a:pPr>
              <a:buFont typeface="Arial" charset="0"/>
              <a:buNone/>
              <a:defRPr/>
            </a:pPr>
            <a:endParaRPr lang="en-US" dirty="0"/>
          </a:p>
        </p:txBody>
      </p:sp>
      <p:sp>
        <p:nvSpPr>
          <p:cNvPr id="78852"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BFFCA56-0003-9747-80E7-AC2FBDA59796}" type="slidenum">
              <a:rPr lang="en-US" smtClean="0"/>
              <a:pPr>
                <a:defRPr/>
              </a:pPr>
              <a:t>56</a:t>
            </a:fld>
            <a:endParaRPr lang="en-US" dirty="0"/>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Outcomes of ‘The Journey’</a:t>
            </a:r>
            <a:endParaRPr lang="en-US" dirty="0"/>
          </a:p>
        </p:txBody>
      </p:sp>
      <p:sp>
        <p:nvSpPr>
          <p:cNvPr id="798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mtClean="0">
                <a:solidFill>
                  <a:srgbClr val="09213B"/>
                </a:solidFill>
              </a:rPr>
              <a:t>Syllabus claims students will learn to:</a:t>
            </a:r>
          </a:p>
          <a:p>
            <a:r>
              <a:rPr lang="en-US" smtClean="0">
                <a:solidFill>
                  <a:srgbClr val="09213B"/>
                </a:solidFill>
              </a:rPr>
              <a:t>‘explore and examine </a:t>
            </a:r>
            <a:r>
              <a:rPr lang="en-US" i="1" smtClean="0">
                <a:solidFill>
                  <a:srgbClr val="09213B"/>
                </a:solidFill>
              </a:rPr>
              <a:t>relationships</a:t>
            </a:r>
            <a:r>
              <a:rPr lang="en-US" smtClean="0">
                <a:solidFill>
                  <a:srgbClr val="09213B"/>
                </a:solidFill>
              </a:rPr>
              <a:t> between language and the texts, and </a:t>
            </a:r>
            <a:r>
              <a:rPr lang="en-US" i="1" smtClean="0">
                <a:solidFill>
                  <a:srgbClr val="09213B"/>
                </a:solidFill>
              </a:rPr>
              <a:t>interrelationships</a:t>
            </a:r>
            <a:r>
              <a:rPr lang="en-US" smtClean="0">
                <a:solidFill>
                  <a:srgbClr val="09213B"/>
                </a:solidFill>
              </a:rPr>
              <a:t> between texts’ </a:t>
            </a:r>
          </a:p>
          <a:p>
            <a:r>
              <a:rPr lang="en-US" smtClean="0">
                <a:solidFill>
                  <a:srgbClr val="09213B"/>
                </a:solidFill>
              </a:rPr>
              <a:t>‘to </a:t>
            </a:r>
            <a:r>
              <a:rPr lang="en-US" i="1" smtClean="0">
                <a:solidFill>
                  <a:srgbClr val="09213B"/>
                </a:solidFill>
              </a:rPr>
              <a:t>synthesise</a:t>
            </a:r>
            <a:r>
              <a:rPr lang="en-US" smtClean="0">
                <a:solidFill>
                  <a:srgbClr val="09213B"/>
                </a:solidFill>
              </a:rPr>
              <a:t> </a:t>
            </a:r>
            <a:r>
              <a:rPr lang="en-US" i="1" smtClean="0">
                <a:solidFill>
                  <a:srgbClr val="09213B"/>
                </a:solidFill>
              </a:rPr>
              <a:t>ideas</a:t>
            </a:r>
            <a:r>
              <a:rPr lang="en-US" smtClean="0">
                <a:solidFill>
                  <a:srgbClr val="09213B"/>
                </a:solidFill>
              </a:rPr>
              <a:t> to clarify meanings and </a:t>
            </a:r>
            <a:r>
              <a:rPr lang="en-US" i="1" smtClean="0">
                <a:solidFill>
                  <a:srgbClr val="09213B"/>
                </a:solidFill>
              </a:rPr>
              <a:t>develop new meanings’</a:t>
            </a:r>
            <a:r>
              <a:rPr lang="en-US" smtClean="0">
                <a:solidFill>
                  <a:srgbClr val="09213B"/>
                </a:solidFill>
              </a:rPr>
              <a:t> </a:t>
            </a:r>
          </a:p>
          <a:p>
            <a:pPr>
              <a:lnSpc>
                <a:spcPct val="50000"/>
              </a:lnSpc>
              <a:buFontTx/>
              <a:buNone/>
            </a:pPr>
            <a:endParaRPr lang="en-US" i="1" u="sng" smtClean="0">
              <a:solidFill>
                <a:srgbClr val="09213B"/>
              </a:solidFill>
            </a:endParaRPr>
          </a:p>
          <a:p>
            <a:pPr>
              <a:buFontTx/>
              <a:buNone/>
            </a:pPr>
            <a:r>
              <a:rPr lang="en-US" sz="3000" i="1" smtClean="0">
                <a:solidFill>
                  <a:srgbClr val="09213B"/>
                </a:solidFill>
              </a:rPr>
              <a:t>	NSW English Stage 6 Syllabus</a:t>
            </a:r>
            <a:r>
              <a:rPr lang="en-US" sz="3000" smtClean="0">
                <a:solidFill>
                  <a:srgbClr val="09213B"/>
                </a:solidFill>
              </a:rPr>
              <a:t>, pp.9, 10 (emphases added)</a:t>
            </a:r>
          </a:p>
          <a:p>
            <a:pPr>
              <a:buFont typeface="Arial" charset="0"/>
              <a:buNone/>
            </a:pPr>
            <a:endParaRPr lang="en-US">
              <a:solidFill>
                <a:srgbClr val="09213B"/>
              </a:solidFill>
            </a:endParaRPr>
          </a:p>
        </p:txBody>
      </p:sp>
      <p:sp>
        <p:nvSpPr>
          <p:cNvPr id="79876"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EF2B1A92-8E25-9545-8095-DA4CA7B23567}" type="slidenum">
              <a:rPr lang="en-US" smtClean="0"/>
              <a:pPr>
                <a:defRPr/>
              </a:pPr>
              <a:t>57</a:t>
            </a:fld>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Features of the task</a:t>
            </a:r>
            <a:endParaRPr lang="en-US" dirty="0"/>
          </a:p>
        </p:txBody>
      </p:sp>
      <p:sp>
        <p:nvSpPr>
          <p:cNvPr id="3" name="Content Placeholder 2"/>
          <p:cNvSpPr>
            <a:spLocks noGrp="1"/>
          </p:cNvSpPr>
          <p:nvPr>
            <p:ph idx="1"/>
          </p:nvPr>
        </p:nvSpPr>
        <p:spPr>
          <a:xfrm>
            <a:off x="1270000" y="1341438"/>
            <a:ext cx="7620000" cy="4784725"/>
          </a:xfrm>
        </p:spPr>
        <p:txBody>
          <a:bodyPr>
            <a:normAutofit fontScale="92500" lnSpcReduction="10000"/>
          </a:bodyPr>
          <a:lstStyle/>
          <a:p>
            <a:pPr marL="533400" indent="-533400">
              <a:lnSpc>
                <a:spcPct val="110000"/>
              </a:lnSpc>
              <a:buFontTx/>
              <a:buAutoNum type="arabicPeriod"/>
              <a:defRPr/>
            </a:pPr>
            <a:r>
              <a:rPr lang="en-US" dirty="0" smtClean="0">
                <a:solidFill>
                  <a:srgbClr val="09213B"/>
                </a:solidFill>
              </a:rPr>
              <a:t>asks students to apply ideas beyond set texts</a:t>
            </a:r>
          </a:p>
          <a:p>
            <a:pPr marL="533400" indent="-533400">
              <a:buFontTx/>
              <a:buAutoNum type="arabicPeriod"/>
              <a:defRPr/>
            </a:pPr>
            <a:r>
              <a:rPr lang="en-US" dirty="0" smtClean="0">
                <a:solidFill>
                  <a:srgbClr val="09213B"/>
                </a:solidFill>
              </a:rPr>
              <a:t>expects </a:t>
            </a:r>
            <a:r>
              <a:rPr lang="en-US" dirty="0" err="1" smtClean="0">
                <a:solidFill>
                  <a:srgbClr val="09213B"/>
                </a:solidFill>
              </a:rPr>
              <a:t>generalisations</a:t>
            </a:r>
            <a:r>
              <a:rPr lang="en-US" dirty="0" smtClean="0">
                <a:solidFill>
                  <a:srgbClr val="09213B"/>
                </a:solidFill>
              </a:rPr>
              <a:t> about the ‘the concept of the imaginative journey’</a:t>
            </a:r>
          </a:p>
          <a:p>
            <a:pPr marL="533400" indent="-533400">
              <a:buFontTx/>
              <a:buAutoNum type="arabicPeriod"/>
              <a:defRPr/>
            </a:pPr>
            <a:r>
              <a:rPr lang="en-US" dirty="0" smtClean="0">
                <a:solidFill>
                  <a:srgbClr val="09213B"/>
                </a:solidFill>
              </a:rPr>
              <a:t>focus on student as a knower: e.g. ‘your understanding of yourself’</a:t>
            </a:r>
          </a:p>
          <a:p>
            <a:pPr marL="533400" indent="-533400">
              <a:buFontTx/>
              <a:buAutoNum type="arabicPeriod"/>
              <a:defRPr/>
            </a:pPr>
            <a:r>
              <a:rPr lang="en-US" dirty="0" smtClean="0">
                <a:solidFill>
                  <a:srgbClr val="09213B"/>
                </a:solidFill>
              </a:rPr>
              <a:t>little explicit guidance</a:t>
            </a:r>
          </a:p>
          <a:p>
            <a:pPr marL="533400" indent="-533400">
              <a:lnSpc>
                <a:spcPct val="60000"/>
              </a:lnSpc>
              <a:buFontTx/>
              <a:buNone/>
              <a:defRPr/>
            </a:pPr>
            <a:r>
              <a:rPr lang="en-US" dirty="0" smtClean="0">
                <a:solidFill>
                  <a:srgbClr val="09213B"/>
                </a:solidFill>
              </a:rPr>
              <a:t>	</a:t>
            </a:r>
          </a:p>
          <a:p>
            <a:pPr marL="533400" indent="-533400">
              <a:buFontTx/>
              <a:buNone/>
              <a:defRPr/>
            </a:pPr>
            <a:r>
              <a:rPr lang="en-US" dirty="0" smtClean="0">
                <a:solidFill>
                  <a:srgbClr val="09213B"/>
                </a:solidFill>
              </a:rPr>
              <a:t>i.e. aims at weaker semantic gravity and stronger semantic density (i.e. higher up semantic range), using a knower code</a:t>
            </a:r>
          </a:p>
        </p:txBody>
      </p:sp>
      <p:sp>
        <p:nvSpPr>
          <p:cNvPr id="80900"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19A75907-03F6-D649-A49D-3786193B049C}" type="slidenum">
              <a:rPr lang="en-US" smtClean="0"/>
              <a:pPr>
                <a:defRPr/>
              </a:pPr>
              <a:t>58</a:t>
            </a:fld>
            <a:endParaRPr lang="en-US" dirty="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High grade essay</a:t>
            </a:r>
            <a:endParaRPr lang="en-US" dirty="0"/>
          </a:p>
        </p:txBody>
      </p:sp>
      <p:sp>
        <p:nvSpPr>
          <p:cNvPr id="3" name="Content Placeholder 2"/>
          <p:cNvSpPr>
            <a:spLocks noGrp="1"/>
          </p:cNvSpPr>
          <p:nvPr>
            <p:ph idx="1"/>
          </p:nvPr>
        </p:nvSpPr>
        <p:spPr>
          <a:xfrm>
            <a:off x="1270000" y="1341438"/>
            <a:ext cx="7620000" cy="4784725"/>
          </a:xfrm>
        </p:spPr>
        <p:txBody>
          <a:bodyPr>
            <a:normAutofit fontScale="92500"/>
          </a:bodyPr>
          <a:lstStyle/>
          <a:p>
            <a:pPr eaLnBrk="1" hangingPunct="1">
              <a:defRPr/>
            </a:pPr>
            <a:r>
              <a:rPr lang="en-US" sz="2600" dirty="0" smtClean="0">
                <a:solidFill>
                  <a:srgbClr val="09213B"/>
                </a:solidFill>
              </a:rPr>
              <a:t>begins </a:t>
            </a:r>
            <a:r>
              <a:rPr lang="en-US" sz="2600" dirty="0" smtClean="0">
                <a:solidFill>
                  <a:srgbClr val="09213B"/>
                </a:solidFill>
              </a:rPr>
              <a:t>high </a:t>
            </a:r>
            <a:r>
              <a:rPr lang="en-US" sz="2600" dirty="0" smtClean="0">
                <a:solidFill>
                  <a:srgbClr val="09213B"/>
                </a:solidFill>
              </a:rPr>
              <a:t>on semantic </a:t>
            </a:r>
            <a:r>
              <a:rPr lang="en-US" sz="2600" dirty="0" smtClean="0">
                <a:solidFill>
                  <a:srgbClr val="09213B"/>
                </a:solidFill>
              </a:rPr>
              <a:t>scale</a:t>
            </a:r>
            <a:endParaRPr lang="en-US" sz="2600" dirty="0" smtClean="0">
              <a:solidFill>
                <a:srgbClr val="09213B"/>
              </a:solidFill>
            </a:endParaRPr>
          </a:p>
          <a:p>
            <a:pPr lvl="1" eaLnBrk="1" hangingPunct="1">
              <a:defRPr/>
            </a:pPr>
            <a:r>
              <a:rPr lang="en-GB" sz="2378" dirty="0" smtClean="0">
                <a:solidFill>
                  <a:srgbClr val="09213B"/>
                </a:solidFill>
              </a:rPr>
              <a:t>‘The journey, especially in the imaginative sense, is a process by which the traveller encounters a series of challenges, tangents and serendipitous discoveries to arrive finally, at a destination and/or transformation.’ </a:t>
            </a:r>
          </a:p>
          <a:p>
            <a:pPr eaLnBrk="1" hangingPunct="1">
              <a:defRPr/>
            </a:pPr>
            <a:r>
              <a:rPr lang="en-US" sz="2600" dirty="0" smtClean="0">
                <a:solidFill>
                  <a:srgbClr val="09213B"/>
                </a:solidFill>
              </a:rPr>
              <a:t>down to example of text, then straight up again; e.g.:</a:t>
            </a:r>
          </a:p>
          <a:p>
            <a:pPr lvl="1">
              <a:defRPr/>
            </a:pPr>
            <a:r>
              <a:rPr lang="en-GB" sz="2400" i="1" dirty="0" smtClean="0">
                <a:solidFill>
                  <a:srgbClr val="09213B"/>
                </a:solidFill>
              </a:rPr>
              <a:t>On Giants’ Shoulders </a:t>
            </a:r>
            <a:r>
              <a:rPr lang="en-GB" sz="2400" dirty="0" smtClean="0">
                <a:solidFill>
                  <a:srgbClr val="09213B"/>
                </a:solidFill>
              </a:rPr>
              <a:t>depicts the individual lives and achievements of 12 scientists as a collective imaginative journey over the last 2500 years. In portraying their separate profiles as one story in a chronological line up, Bragg delineates the concept of a cumulative and ongoing journey, reflected in his thesis that science is “an extended kind of continuous investigation”.</a:t>
            </a:r>
            <a:endParaRPr lang="en-AU" sz="2400" dirty="0" smtClean="0">
              <a:solidFill>
                <a:srgbClr val="09213B"/>
              </a:solidFill>
            </a:endParaRPr>
          </a:p>
        </p:txBody>
      </p:sp>
      <p:sp>
        <p:nvSpPr>
          <p:cNvPr id="81924"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0ECB0FC-CEBD-8942-A90A-0AB00F901ABF}" type="slidenum">
              <a:rPr lang="en-US" smtClean="0"/>
              <a:pPr>
                <a:defRPr/>
              </a:pPr>
              <a:t>59</a:t>
            </a:fld>
            <a:endParaRPr lang="en-US"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Plan</a:t>
            </a:r>
            <a:endParaRPr lang="en-US" dirty="0"/>
          </a:p>
        </p:txBody>
      </p:sp>
      <p:sp>
        <p:nvSpPr>
          <p:cNvPr id="3481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spcAft>
                <a:spcPts val="1800"/>
              </a:spcAft>
            </a:pPr>
            <a:r>
              <a:rPr lang="en-US" dirty="0" smtClean="0"/>
              <a:t>origins of Semantics</a:t>
            </a:r>
            <a:endParaRPr lang="en-US" dirty="0" smtClean="0"/>
          </a:p>
          <a:p>
            <a:pPr>
              <a:spcAft>
                <a:spcPts val="1800"/>
              </a:spcAft>
            </a:pPr>
            <a:r>
              <a:rPr lang="en-US" dirty="0" smtClean="0"/>
              <a:t>semantic </a:t>
            </a:r>
            <a:r>
              <a:rPr lang="en-US" dirty="0" smtClean="0"/>
              <a:t>gravity and semantic density</a:t>
            </a:r>
          </a:p>
          <a:p>
            <a:pPr>
              <a:spcAft>
                <a:spcPts val="1800"/>
              </a:spcAft>
            </a:pPr>
            <a:r>
              <a:rPr lang="en-US" dirty="0" smtClean="0"/>
              <a:t>semantic profiles: </a:t>
            </a:r>
            <a:r>
              <a:rPr lang="en-US" dirty="0" smtClean="0"/>
              <a:t>waves</a:t>
            </a:r>
            <a:r>
              <a:rPr lang="en-US" dirty="0" smtClean="0"/>
              <a:t>, </a:t>
            </a:r>
            <a:r>
              <a:rPr lang="en-US" dirty="0" err="1" smtClean="0"/>
              <a:t>flatlines</a:t>
            </a:r>
            <a:r>
              <a:rPr lang="en-US" dirty="0" smtClean="0"/>
              <a:t> and ‘down escalators’</a:t>
            </a:r>
          </a:p>
          <a:p>
            <a:pPr>
              <a:spcAft>
                <a:spcPts val="1800"/>
              </a:spcAft>
            </a:pPr>
            <a:r>
              <a:rPr lang="en-US" dirty="0" smtClean="0"/>
              <a:t>research</a:t>
            </a:r>
            <a:r>
              <a:rPr lang="en-US" dirty="0"/>
              <a:t> </a:t>
            </a:r>
            <a:r>
              <a:rPr lang="en-US" dirty="0" smtClean="0"/>
              <a:t>into</a:t>
            </a:r>
            <a:r>
              <a:rPr lang="en-US" dirty="0" smtClean="0"/>
              <a:t> classroom practices</a:t>
            </a:r>
          </a:p>
          <a:p>
            <a:pPr>
              <a:spcAft>
                <a:spcPts val="1800"/>
              </a:spcAft>
            </a:pPr>
            <a:r>
              <a:rPr lang="en-US" dirty="0" smtClean="0"/>
              <a:t>other examples of research with Semantics</a:t>
            </a:r>
            <a:r>
              <a:rPr lang="en-US" dirty="0" smtClean="0"/>
              <a:t> </a:t>
            </a:r>
            <a:endParaRPr lang="en-US" dirty="0" smtClean="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A3D2B380-89B2-394B-AF69-3FE8EB7373B3}" type="slidenum">
              <a:rPr lang="en-US" smtClean="0"/>
              <a:pPr>
                <a:defRPr/>
              </a:pPr>
              <a:t>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Autofit/>
          </a:bodyPr>
          <a:lstStyle/>
          <a:p>
            <a:pPr>
              <a:defRPr/>
            </a:pPr>
            <a:r>
              <a:rPr lang="en-US" sz="4000" dirty="0" smtClean="0"/>
              <a:t>Two </a:t>
            </a:r>
            <a:r>
              <a:rPr lang="en-US" sz="4000" dirty="0" smtClean="0"/>
              <a:t>essays in English studies</a:t>
            </a:r>
            <a:endParaRPr lang="en-US" sz="4000" dirty="0">
              <a:solidFill>
                <a:srgbClr val="000000"/>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55D8DF4-2CD0-614C-9920-57160F2C100E}" type="slidenum">
              <a:rPr lang="en-US"/>
              <a:pPr>
                <a:defRPr/>
              </a:pPr>
              <a:t>60</a:t>
            </a:fld>
            <a:endParaRPr lang="en-US" dirty="0"/>
          </a:p>
        </p:txBody>
      </p:sp>
      <p:sp>
        <p:nvSpPr>
          <p:cNvPr id="82949" name="TextBox 29"/>
          <p:cNvSpPr txBox="1">
            <a:spLocks noChangeArrowheads="1"/>
          </p:cNvSpPr>
          <p:nvPr/>
        </p:nvSpPr>
        <p:spPr bwMode="auto">
          <a:xfrm>
            <a:off x="6850063" y="5387975"/>
            <a:ext cx="682625" cy="369888"/>
          </a:xfrm>
          <a:prstGeom prst="rect">
            <a:avLst/>
          </a:prstGeom>
          <a:noFill/>
          <a:ln w="9525">
            <a:noFill/>
            <a:miter lim="800000"/>
            <a:headEnd/>
            <a:tailEnd/>
          </a:ln>
        </p:spPr>
        <p:txBody>
          <a:bodyPr>
            <a:prstTxWarp prst="textNoShape">
              <a:avLst/>
            </a:prstTxWarp>
            <a:spAutoFit/>
          </a:bodyPr>
          <a:lstStyle/>
          <a:p>
            <a:pPr algn="r"/>
            <a:r>
              <a:rPr lang="en-US">
                <a:solidFill>
                  <a:srgbClr val="2B3E4D"/>
                </a:solidFill>
                <a:latin typeface="Times New Roman" charset="0"/>
                <a:ea typeface="Times New Roman" charset="0"/>
                <a:cs typeface="Times New Roman" charset="0"/>
              </a:rPr>
              <a:t>Time</a:t>
            </a:r>
          </a:p>
        </p:txBody>
      </p:sp>
      <p:sp>
        <p:nvSpPr>
          <p:cNvPr id="82950" name="TextBox 15"/>
          <p:cNvSpPr txBox="1">
            <a:spLocks noChangeArrowheads="1"/>
          </p:cNvSpPr>
          <p:nvPr/>
        </p:nvSpPr>
        <p:spPr bwMode="auto">
          <a:xfrm>
            <a:off x="1270000" y="2341563"/>
            <a:ext cx="1320800" cy="369887"/>
          </a:xfrm>
          <a:prstGeom prst="rect">
            <a:avLst/>
          </a:prstGeom>
          <a:noFill/>
          <a:ln w="9525">
            <a:noFill/>
            <a:miter lim="800000"/>
            <a:headEnd/>
            <a:tailEnd/>
          </a:ln>
        </p:spPr>
        <p:txBody>
          <a:bodyPr>
            <a:prstTxWarp prst="textNoShape">
              <a:avLst/>
            </a:prstTxWarp>
            <a:spAutoFit/>
          </a:bodyPr>
          <a:lstStyle/>
          <a:p>
            <a:r>
              <a:rPr lang="en-US">
                <a:solidFill>
                  <a:srgbClr val="2B3E4D"/>
                </a:solidFill>
                <a:latin typeface="Times New Roman" charset="0"/>
                <a:ea typeface="Times New Roman" charset="0"/>
                <a:cs typeface="Times New Roman" charset="0"/>
              </a:rPr>
              <a:t>SG–, SD+</a:t>
            </a:r>
          </a:p>
        </p:txBody>
      </p:sp>
      <p:sp>
        <p:nvSpPr>
          <p:cNvPr id="82951" name="TextBox 15"/>
          <p:cNvSpPr txBox="1">
            <a:spLocks noChangeArrowheads="1"/>
          </p:cNvSpPr>
          <p:nvPr/>
        </p:nvSpPr>
        <p:spPr bwMode="auto">
          <a:xfrm>
            <a:off x="1270000" y="4887913"/>
            <a:ext cx="1320800" cy="369887"/>
          </a:xfrm>
          <a:prstGeom prst="rect">
            <a:avLst/>
          </a:prstGeom>
          <a:noFill/>
          <a:ln w="9525">
            <a:noFill/>
            <a:miter lim="800000"/>
            <a:headEnd/>
            <a:tailEnd/>
          </a:ln>
        </p:spPr>
        <p:txBody>
          <a:bodyPr>
            <a:prstTxWarp prst="textNoShape">
              <a:avLst/>
            </a:prstTxWarp>
            <a:spAutoFit/>
          </a:bodyPr>
          <a:lstStyle/>
          <a:p>
            <a:r>
              <a:rPr lang="en-US">
                <a:solidFill>
                  <a:srgbClr val="2B3E4D"/>
                </a:solidFill>
                <a:latin typeface="Times New Roman" charset="0"/>
                <a:ea typeface="Times New Roman" charset="0"/>
                <a:cs typeface="Times New Roman" charset="0"/>
              </a:rPr>
              <a:t>SG+, SD–</a:t>
            </a:r>
          </a:p>
        </p:txBody>
      </p:sp>
      <p:cxnSp>
        <p:nvCxnSpPr>
          <p:cNvPr id="26" name="Straight Connector 25"/>
          <p:cNvCxnSpPr>
            <a:cxnSpLocks noChangeShapeType="1"/>
          </p:cNvCxnSpPr>
          <p:nvPr/>
        </p:nvCxnSpPr>
        <p:spPr bwMode="auto">
          <a:xfrm>
            <a:off x="2338388" y="5322888"/>
            <a:ext cx="5205412" cy="15875"/>
          </a:xfrm>
          <a:prstGeom prst="line">
            <a:avLst/>
          </a:prstGeom>
          <a:noFill/>
          <a:ln w="25400">
            <a:solidFill>
              <a:srgbClr val="2B3E4D"/>
            </a:solidFill>
            <a:round/>
            <a:headEnd/>
            <a:tailEnd/>
          </a:ln>
          <a:effectLst>
            <a:outerShdw blurRad="40000" dist="20000" dir="5400000" rotWithShape="0">
              <a:srgbClr val="808080">
                <a:alpha val="37999"/>
              </a:srgbClr>
            </a:outerShdw>
          </a:effectLst>
          <a:extLst/>
        </p:spPr>
      </p:cxnSp>
      <p:cxnSp>
        <p:nvCxnSpPr>
          <p:cNvPr id="23" name="Straight Connector 22"/>
          <p:cNvCxnSpPr>
            <a:cxnSpLocks noChangeShapeType="1"/>
          </p:cNvCxnSpPr>
          <p:nvPr/>
        </p:nvCxnSpPr>
        <p:spPr bwMode="auto">
          <a:xfrm rot="5400000">
            <a:off x="852488" y="3829050"/>
            <a:ext cx="2979738" cy="7937"/>
          </a:xfrm>
          <a:prstGeom prst="line">
            <a:avLst/>
          </a:prstGeom>
          <a:noFill/>
          <a:ln w="28575">
            <a:solidFill>
              <a:srgbClr val="2B3E4D"/>
            </a:solidFill>
            <a:round/>
            <a:headEnd/>
            <a:tailEnd/>
          </a:ln>
          <a:effectLst>
            <a:outerShdw blurRad="40000" dist="20000" dir="5400000" rotWithShape="0">
              <a:srgbClr val="808080">
                <a:alpha val="37999"/>
              </a:srgbClr>
            </a:outerShdw>
          </a:effectLst>
          <a:extLst/>
        </p:spPr>
      </p:cxnSp>
      <p:sp>
        <p:nvSpPr>
          <p:cNvPr id="15"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8" name="TextBox 37"/>
          <p:cNvSpPr txBox="1"/>
          <p:nvPr/>
        </p:nvSpPr>
        <p:spPr>
          <a:xfrm>
            <a:off x="7805738" y="1989138"/>
            <a:ext cx="1084262" cy="646112"/>
          </a:xfrm>
          <a:prstGeom prst="rect">
            <a:avLst/>
          </a:prstGeom>
          <a:noFill/>
        </p:spPr>
        <p:txBody>
          <a:bodyPr wrap="none">
            <a:spAutoFit/>
          </a:bodyPr>
          <a:lstStyle/>
          <a:p>
            <a:pPr algn="ctr">
              <a:defRPr/>
            </a:pPr>
            <a:r>
              <a:rPr lang="en-US" i="1" dirty="0">
                <a:latin typeface="+mn-lt"/>
              </a:rPr>
              <a:t>semantic</a:t>
            </a:r>
          </a:p>
          <a:p>
            <a:pPr algn="ctr">
              <a:defRPr/>
            </a:pPr>
            <a:r>
              <a:rPr lang="en-US" i="1" dirty="0">
                <a:latin typeface="+mn-lt"/>
              </a:rPr>
              <a:t>ranges</a:t>
            </a:r>
          </a:p>
        </p:txBody>
      </p:sp>
      <p:cxnSp>
        <p:nvCxnSpPr>
          <p:cNvPr id="18" name="Straight Connector 17"/>
          <p:cNvCxnSpPr/>
          <p:nvPr/>
        </p:nvCxnSpPr>
        <p:spPr bwMode="auto">
          <a:xfrm rot="5400000" flipH="1" flipV="1">
            <a:off x="7643813" y="3951288"/>
            <a:ext cx="1816100" cy="0"/>
          </a:xfrm>
          <a:prstGeom prst="line">
            <a:avLst/>
          </a:prstGeom>
          <a:ln w="25400" cap="flat" cmpd="sng" algn="ctr">
            <a:solidFill>
              <a:srgbClr val="000090"/>
            </a:solidFill>
            <a:prstDash val="solid"/>
            <a:round/>
            <a:headEnd type="triangle" w="lg" len="lg"/>
            <a:tailEnd type="triangle" w="lg" len="lg"/>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bwMode="auto">
          <a:xfrm rot="5400000">
            <a:off x="7976394" y="4756944"/>
            <a:ext cx="228600" cy="1588"/>
          </a:xfrm>
          <a:prstGeom prst="line">
            <a:avLst/>
          </a:prstGeom>
          <a:ln w="25400" cap="flat">
            <a:solidFill>
              <a:schemeClr val="accent6"/>
            </a:solidFill>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82958" name="Straight Connector 18"/>
          <p:cNvCxnSpPr>
            <a:cxnSpLocks noChangeShapeType="1"/>
          </p:cNvCxnSpPr>
          <p:nvPr/>
        </p:nvCxnSpPr>
        <p:spPr bwMode="auto">
          <a:xfrm rot="5400000">
            <a:off x="1786731" y="4047332"/>
            <a:ext cx="2016125" cy="1588"/>
          </a:xfrm>
          <a:prstGeom prst="line">
            <a:avLst/>
          </a:prstGeom>
          <a:noFill/>
          <a:ln w="9525">
            <a:solidFill>
              <a:schemeClr val="tx1"/>
            </a:solidFill>
            <a:prstDash val="dash"/>
            <a:round/>
            <a:headEnd/>
            <a:tailEnd/>
          </a:ln>
        </p:spPr>
      </p:cxnSp>
      <p:cxnSp>
        <p:nvCxnSpPr>
          <p:cNvPr id="82959" name="Straight Connector 20"/>
          <p:cNvCxnSpPr>
            <a:cxnSpLocks noChangeShapeType="1"/>
          </p:cNvCxnSpPr>
          <p:nvPr/>
        </p:nvCxnSpPr>
        <p:spPr bwMode="auto">
          <a:xfrm rot="5400000">
            <a:off x="3189287" y="4048126"/>
            <a:ext cx="2016125" cy="0"/>
          </a:xfrm>
          <a:prstGeom prst="line">
            <a:avLst/>
          </a:prstGeom>
          <a:noFill/>
          <a:ln w="9525">
            <a:solidFill>
              <a:schemeClr val="tx1"/>
            </a:solidFill>
            <a:prstDash val="dash"/>
            <a:round/>
            <a:headEnd/>
            <a:tailEnd/>
          </a:ln>
        </p:spPr>
      </p:cxnSp>
      <p:cxnSp>
        <p:nvCxnSpPr>
          <p:cNvPr id="82960" name="Straight Connector 21"/>
          <p:cNvCxnSpPr>
            <a:cxnSpLocks noChangeShapeType="1"/>
          </p:cNvCxnSpPr>
          <p:nvPr/>
        </p:nvCxnSpPr>
        <p:spPr bwMode="auto">
          <a:xfrm rot="5400000">
            <a:off x="4718844" y="4047332"/>
            <a:ext cx="2016125" cy="1587"/>
          </a:xfrm>
          <a:prstGeom prst="line">
            <a:avLst/>
          </a:prstGeom>
          <a:noFill/>
          <a:ln w="9525">
            <a:solidFill>
              <a:schemeClr val="tx1"/>
            </a:solidFill>
            <a:prstDash val="dash"/>
            <a:round/>
            <a:headEnd/>
            <a:tailEnd/>
          </a:ln>
        </p:spPr>
      </p:cxnSp>
      <p:cxnSp>
        <p:nvCxnSpPr>
          <p:cNvPr id="82961" name="Straight Connector 22"/>
          <p:cNvCxnSpPr>
            <a:cxnSpLocks noChangeShapeType="1"/>
          </p:cNvCxnSpPr>
          <p:nvPr/>
        </p:nvCxnSpPr>
        <p:spPr bwMode="auto">
          <a:xfrm rot="5400000">
            <a:off x="6185694" y="4047332"/>
            <a:ext cx="2016125" cy="1587"/>
          </a:xfrm>
          <a:prstGeom prst="line">
            <a:avLst/>
          </a:prstGeom>
          <a:noFill/>
          <a:ln w="9525">
            <a:solidFill>
              <a:schemeClr val="tx1"/>
            </a:solidFill>
            <a:prstDash val="dash"/>
            <a:round/>
            <a:headEnd/>
            <a:tailEnd/>
          </a:ln>
        </p:spPr>
      </p:cxnSp>
      <p:sp>
        <p:nvSpPr>
          <p:cNvPr id="82962" name="TextBox 23"/>
          <p:cNvSpPr txBox="1">
            <a:spLocks noChangeArrowheads="1"/>
          </p:cNvSpPr>
          <p:nvPr/>
        </p:nvSpPr>
        <p:spPr bwMode="auto">
          <a:xfrm>
            <a:off x="2795588" y="3043238"/>
            <a:ext cx="1401762" cy="338137"/>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text 1</a:t>
            </a:r>
          </a:p>
        </p:txBody>
      </p:sp>
      <p:sp>
        <p:nvSpPr>
          <p:cNvPr id="82963" name="TextBox 24"/>
          <p:cNvSpPr txBox="1">
            <a:spLocks noChangeArrowheads="1"/>
          </p:cNvSpPr>
          <p:nvPr/>
        </p:nvSpPr>
        <p:spPr bwMode="auto">
          <a:xfrm>
            <a:off x="4197350" y="3043238"/>
            <a:ext cx="1528763" cy="338137"/>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text 2</a:t>
            </a:r>
          </a:p>
        </p:txBody>
      </p:sp>
      <p:sp>
        <p:nvSpPr>
          <p:cNvPr id="82964" name="TextBox 25"/>
          <p:cNvSpPr txBox="1">
            <a:spLocks noChangeArrowheads="1"/>
          </p:cNvSpPr>
          <p:nvPr/>
        </p:nvSpPr>
        <p:spPr bwMode="auto">
          <a:xfrm>
            <a:off x="5727700" y="3043238"/>
            <a:ext cx="1465263" cy="338137"/>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text 3</a:t>
            </a:r>
          </a:p>
        </p:txBody>
      </p:sp>
      <p:sp>
        <p:nvSpPr>
          <p:cNvPr id="32" name="Freeform 27"/>
          <p:cNvSpPr>
            <a:spLocks noChangeArrowheads="1"/>
          </p:cNvSpPr>
          <p:nvPr/>
        </p:nvSpPr>
        <p:spPr bwMode="auto">
          <a:xfrm>
            <a:off x="2355850" y="2990850"/>
            <a:ext cx="5176838" cy="1881188"/>
          </a:xfrm>
          <a:custGeom>
            <a:avLst/>
            <a:gdLst>
              <a:gd name="T0" fmla="*/ 0 w 6413500"/>
              <a:gd name="T1" fmla="*/ 0 h 3841750"/>
              <a:gd name="T2" fmla="*/ 10498 w 6413500"/>
              <a:gd name="T3" fmla="*/ 0 h 3841750"/>
              <a:gd name="T4" fmla="*/ 16872 w 6413500"/>
              <a:gd name="T5" fmla="*/ 1 h 3841750"/>
              <a:gd name="T6" fmla="*/ 27745 w 6413500"/>
              <a:gd name="T7" fmla="*/ 1 h 3841750"/>
              <a:gd name="T8" fmla="*/ 43118 w 6413500"/>
              <a:gd name="T9" fmla="*/ 0 h 3841750"/>
              <a:gd name="T10" fmla="*/ 55115 w 6413500"/>
              <a:gd name="T11" fmla="*/ 0 h 3841750"/>
              <a:gd name="T12" fmla="*/ 58114 w 6413500"/>
              <a:gd name="T13" fmla="*/ 1 h 3841750"/>
              <a:gd name="T14" fmla="*/ 68612 w 6413500"/>
              <a:gd name="T15" fmla="*/ 1 h 3841750"/>
              <a:gd name="T16" fmla="*/ 80985 w 6413500"/>
              <a:gd name="T17" fmla="*/ 0 h 3841750"/>
              <a:gd name="T18" fmla="*/ 96358 w 6413500"/>
              <a:gd name="T19" fmla="*/ 0 h 3841750"/>
              <a:gd name="T20" fmla="*/ 101607 w 6413500"/>
              <a:gd name="T21" fmla="*/ 1 h 3841750"/>
              <a:gd name="T22" fmla="*/ 119604 w 6413500"/>
              <a:gd name="T23" fmla="*/ 1 h 3841750"/>
              <a:gd name="T24" fmla="*/ 133477 w 6413500"/>
              <a:gd name="T25" fmla="*/ 0 h 3841750"/>
              <a:gd name="T26" fmla="*/ 151099 w 6413500"/>
              <a:gd name="T27" fmla="*/ 0 h 3841750"/>
              <a:gd name="T28" fmla="*/ 151099 w 6413500"/>
              <a:gd name="T29" fmla="*/ 0 h 3841750"/>
              <a:gd name="T30" fmla="*/ 151474 w 6413500"/>
              <a:gd name="T31" fmla="*/ 0 h 38417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13500"/>
              <a:gd name="T49" fmla="*/ 0 h 3841750"/>
              <a:gd name="T50" fmla="*/ 6413500 w 6413500"/>
              <a:gd name="T51" fmla="*/ 3841750 h 38417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13500" h="3841750">
                <a:moveTo>
                  <a:pt x="0" y="317500"/>
                </a:moveTo>
                <a:cubicBezTo>
                  <a:pt x="162719" y="211666"/>
                  <a:pt x="325438" y="105833"/>
                  <a:pt x="444500" y="587375"/>
                </a:cubicBezTo>
                <a:cubicBezTo>
                  <a:pt x="563562" y="1068917"/>
                  <a:pt x="592667" y="2719917"/>
                  <a:pt x="714375" y="3206750"/>
                </a:cubicBezTo>
                <a:cubicBezTo>
                  <a:pt x="836083" y="3693583"/>
                  <a:pt x="989542" y="3794125"/>
                  <a:pt x="1174750" y="3508375"/>
                </a:cubicBezTo>
                <a:cubicBezTo>
                  <a:pt x="1359958" y="3222625"/>
                  <a:pt x="1632479" y="1809750"/>
                  <a:pt x="1825625" y="1492250"/>
                </a:cubicBezTo>
                <a:cubicBezTo>
                  <a:pt x="2018771" y="1174750"/>
                  <a:pt x="2227792" y="1280583"/>
                  <a:pt x="2333625" y="1603375"/>
                </a:cubicBezTo>
                <a:cubicBezTo>
                  <a:pt x="2439458" y="1926167"/>
                  <a:pt x="2365375" y="3106208"/>
                  <a:pt x="2460625" y="3429000"/>
                </a:cubicBezTo>
                <a:cubicBezTo>
                  <a:pt x="2555875" y="3751792"/>
                  <a:pt x="2743729" y="3841750"/>
                  <a:pt x="2905125" y="3540125"/>
                </a:cubicBezTo>
                <a:cubicBezTo>
                  <a:pt x="3066521" y="3238500"/>
                  <a:pt x="3233208" y="2000250"/>
                  <a:pt x="3429000" y="1619250"/>
                </a:cubicBezTo>
                <a:cubicBezTo>
                  <a:pt x="3624792" y="1238250"/>
                  <a:pt x="3934354" y="939271"/>
                  <a:pt x="4079875" y="1254125"/>
                </a:cubicBezTo>
                <a:cubicBezTo>
                  <a:pt x="4225396" y="1568979"/>
                  <a:pt x="4138083" y="3235854"/>
                  <a:pt x="4302125" y="3508375"/>
                </a:cubicBezTo>
                <a:cubicBezTo>
                  <a:pt x="4466167" y="3780896"/>
                  <a:pt x="4839229" y="3397250"/>
                  <a:pt x="5064125" y="2889250"/>
                </a:cubicBezTo>
                <a:cubicBezTo>
                  <a:pt x="5289021" y="2381250"/>
                  <a:pt x="5429250" y="920750"/>
                  <a:pt x="5651500" y="460375"/>
                </a:cubicBezTo>
                <a:cubicBezTo>
                  <a:pt x="5873750" y="0"/>
                  <a:pt x="6397625" y="127000"/>
                  <a:pt x="6397625" y="127000"/>
                </a:cubicBezTo>
                <a:lnTo>
                  <a:pt x="6413500" y="95250"/>
                </a:lnTo>
              </a:path>
            </a:pathLst>
          </a:custGeom>
          <a:noFill/>
          <a:ln w="25400" cap="flat" cmpd="sng" algn="ctr">
            <a:solidFill>
              <a:srgbClr val="000090"/>
            </a:solidFill>
            <a:prstDash val="solid"/>
            <a:round/>
            <a:headEnd type="none" w="med" len="med"/>
            <a:tailEnd type="none" w="med" len="med"/>
          </a:ln>
          <a:effectLst>
            <a:outerShdw blurRad="40005" dist="19939" dir="5400000" algn="tl" rotWithShape="0">
              <a:srgbClr val="000000">
                <a:alpha val="38000"/>
              </a:srgbClr>
            </a:outerShdw>
          </a:effectLst>
        </p:spPr>
        <p:txBody>
          <a:bodyPr>
            <a:prstTxWarp prst="textNoShape">
              <a:avLst/>
            </a:prstTxWarp>
          </a:bodyPr>
          <a:lstStyle/>
          <a:p>
            <a:pPr>
              <a:defRPr/>
            </a:pPr>
            <a:endParaRPr lang="en-US"/>
          </a:p>
        </p:txBody>
      </p:sp>
      <p:sp>
        <p:nvSpPr>
          <p:cNvPr id="85014" name="Freeform 19"/>
          <p:cNvSpPr>
            <a:spLocks noChangeArrowheads="1"/>
          </p:cNvSpPr>
          <p:nvPr/>
        </p:nvSpPr>
        <p:spPr bwMode="auto">
          <a:xfrm>
            <a:off x="2368550" y="4654550"/>
            <a:ext cx="5175250" cy="233363"/>
          </a:xfrm>
          <a:custGeom>
            <a:avLst/>
            <a:gdLst>
              <a:gd name="T0" fmla="*/ 0 w 6302375"/>
              <a:gd name="T1" fmla="*/ 0 h 468313"/>
              <a:gd name="T2" fmla="*/ 6672 w 6302375"/>
              <a:gd name="T3" fmla="*/ 0 h 468313"/>
              <a:gd name="T4" fmla="*/ 14712 w 6302375"/>
              <a:gd name="T5" fmla="*/ 0 h 468313"/>
              <a:gd name="T6" fmla="*/ 20357 w 6302375"/>
              <a:gd name="T7" fmla="*/ 0 h 468313"/>
              <a:gd name="T8" fmla="*/ 26173 w 6302375"/>
              <a:gd name="T9" fmla="*/ 0 h 468313"/>
              <a:gd name="T10" fmla="*/ 33700 w 6302375"/>
              <a:gd name="T11" fmla="*/ 0 h 468313"/>
              <a:gd name="T12" fmla="*/ 38319 w 6302375"/>
              <a:gd name="T13" fmla="*/ 0 h 468313"/>
              <a:gd name="T14" fmla="*/ 47727 w 6302375"/>
              <a:gd name="T15" fmla="*/ 0 h 468313"/>
              <a:gd name="T16" fmla="*/ 53030 w 6302375"/>
              <a:gd name="T17" fmla="*/ 0 h 468313"/>
              <a:gd name="T18" fmla="*/ 60728 w 6302375"/>
              <a:gd name="T19" fmla="*/ 0 h 468313"/>
              <a:gd name="T20" fmla="*/ 67912 w 6302375"/>
              <a:gd name="T21" fmla="*/ 0 h 468313"/>
              <a:gd name="T22" fmla="*/ 67912 w 6302375"/>
              <a:gd name="T23" fmla="*/ 0 h 468313"/>
              <a:gd name="T24" fmla="*/ 67912 w 6302375"/>
              <a:gd name="T25" fmla="*/ 0 h 468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302375"/>
              <a:gd name="T40" fmla="*/ 0 h 468313"/>
              <a:gd name="T41" fmla="*/ 6302375 w 6302375"/>
              <a:gd name="T42" fmla="*/ 468313 h 468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302375" h="468313">
                <a:moveTo>
                  <a:pt x="0" y="79375"/>
                </a:moveTo>
                <a:cubicBezTo>
                  <a:pt x="195791" y="166687"/>
                  <a:pt x="391583" y="254000"/>
                  <a:pt x="619125" y="317500"/>
                </a:cubicBezTo>
                <a:cubicBezTo>
                  <a:pt x="846667" y="381000"/>
                  <a:pt x="1153583" y="452438"/>
                  <a:pt x="1365250" y="460375"/>
                </a:cubicBezTo>
                <a:cubicBezTo>
                  <a:pt x="1576917" y="468313"/>
                  <a:pt x="1711854" y="381000"/>
                  <a:pt x="1889125" y="365125"/>
                </a:cubicBezTo>
                <a:cubicBezTo>
                  <a:pt x="2066396" y="349250"/>
                  <a:pt x="2222500" y="354542"/>
                  <a:pt x="2428875" y="365125"/>
                </a:cubicBezTo>
                <a:cubicBezTo>
                  <a:pt x="2635250" y="375708"/>
                  <a:pt x="2939521" y="428625"/>
                  <a:pt x="3127375" y="428625"/>
                </a:cubicBezTo>
                <a:cubicBezTo>
                  <a:pt x="3315229" y="428625"/>
                  <a:pt x="3339042" y="370417"/>
                  <a:pt x="3556000" y="365125"/>
                </a:cubicBezTo>
                <a:cubicBezTo>
                  <a:pt x="3772958" y="359833"/>
                  <a:pt x="4201583" y="394229"/>
                  <a:pt x="4429125" y="396875"/>
                </a:cubicBezTo>
                <a:cubicBezTo>
                  <a:pt x="4656667" y="399521"/>
                  <a:pt x="4720167" y="404813"/>
                  <a:pt x="4921250" y="381000"/>
                </a:cubicBezTo>
                <a:cubicBezTo>
                  <a:pt x="5122333" y="357187"/>
                  <a:pt x="5405438" y="317500"/>
                  <a:pt x="5635625" y="254000"/>
                </a:cubicBezTo>
                <a:cubicBezTo>
                  <a:pt x="5865812" y="190500"/>
                  <a:pt x="6302375" y="0"/>
                  <a:pt x="6302375" y="0"/>
                </a:cubicBezTo>
              </a:path>
            </a:pathLst>
          </a:custGeom>
          <a:noFill/>
          <a:ln w="25400">
            <a:solidFill>
              <a:schemeClr val="accent6"/>
            </a:solidFill>
            <a:round/>
            <a:headEnd/>
            <a:tailEnd/>
          </a:ln>
        </p:spPr>
        <p:txBody>
          <a:bodyPr>
            <a:prstTxWarp prst="textNoShape">
              <a:avLst/>
            </a:prstTxWarp>
          </a:bodyPr>
          <a:lstStyle/>
          <a:p>
            <a:pPr>
              <a:defRPr/>
            </a:pPr>
            <a:endParaRPr lang="en-US"/>
          </a:p>
        </p:txBody>
      </p:sp>
      <p:sp>
        <p:nvSpPr>
          <p:cNvPr id="82967" name="TextBox 38"/>
          <p:cNvSpPr txBox="1">
            <a:spLocks noChangeArrowheads="1"/>
          </p:cNvSpPr>
          <p:nvPr/>
        </p:nvSpPr>
        <p:spPr bwMode="auto">
          <a:xfrm>
            <a:off x="6756400" y="5986463"/>
            <a:ext cx="2036763" cy="369887"/>
          </a:xfrm>
          <a:prstGeom prst="rect">
            <a:avLst/>
          </a:prstGeom>
          <a:noFill/>
          <a:ln w="9525">
            <a:noFill/>
            <a:miter lim="800000"/>
            <a:headEnd/>
            <a:tailEnd/>
          </a:ln>
        </p:spPr>
        <p:txBody>
          <a:bodyPr wrap="none">
            <a:prstTxWarp prst="textNoShape">
              <a:avLst/>
            </a:prstTxWarp>
            <a:spAutoFit/>
          </a:bodyPr>
          <a:lstStyle/>
          <a:p>
            <a:r>
              <a:rPr lang="en-US">
                <a:latin typeface="Times New Roman" charset="0"/>
                <a:ea typeface="Times New Roman" charset="0"/>
                <a:cs typeface="Times New Roman" charset="0"/>
              </a:rPr>
              <a:t>Maton (2009, 2014)</a:t>
            </a:r>
          </a:p>
        </p:txBody>
      </p:sp>
    </p:spTree>
  </p:cSld>
  <p:clrMapOvr>
    <a:masterClrMapping/>
  </p:clrMapOvr>
  <p:timing>
    <p:tnLst>
      <p:par>
        <p:cTn xmlns:p14="http://schemas.microsoft.com/office/powerpoint/2010/mai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Knower codes</a:t>
            </a:r>
            <a:endParaRPr lang="en-US" dirty="0"/>
          </a:p>
        </p:txBody>
      </p:sp>
      <p:sp>
        <p:nvSpPr>
          <p:cNvPr id="3" name="Content Placeholder 2"/>
          <p:cNvSpPr>
            <a:spLocks noGrp="1"/>
          </p:cNvSpPr>
          <p:nvPr>
            <p:ph idx="1"/>
          </p:nvPr>
        </p:nvSpPr>
        <p:spPr>
          <a:xfrm>
            <a:off x="1270000" y="1341438"/>
            <a:ext cx="7620000" cy="4784725"/>
          </a:xfrm>
        </p:spPr>
        <p:txBody>
          <a:bodyPr>
            <a:normAutofit lnSpcReduction="10000"/>
          </a:bodyPr>
          <a:lstStyle/>
          <a:p>
            <a:pPr>
              <a:defRPr/>
            </a:pPr>
            <a:r>
              <a:rPr lang="en-US" dirty="0" smtClean="0"/>
              <a:t>wide variety of personal attributes that can be identified as basis of legitimacy</a:t>
            </a:r>
          </a:p>
          <a:p>
            <a:pPr>
              <a:defRPr/>
            </a:pPr>
            <a:r>
              <a:rPr lang="en-US" i="1" dirty="0" smtClean="0"/>
              <a:t>social knower codes</a:t>
            </a:r>
          </a:p>
          <a:p>
            <a:pPr lvl="1">
              <a:defRPr/>
            </a:pPr>
            <a:r>
              <a:rPr lang="en-US" dirty="0" smtClean="0"/>
              <a:t>socialized dispositions (social categories)</a:t>
            </a:r>
          </a:p>
          <a:p>
            <a:pPr lvl="1">
              <a:defRPr/>
            </a:pPr>
            <a:r>
              <a:rPr lang="en-US" dirty="0" smtClean="0"/>
              <a:t>e.g. ‘I know because I’m a woman’</a:t>
            </a:r>
          </a:p>
          <a:p>
            <a:pPr>
              <a:defRPr/>
            </a:pPr>
            <a:r>
              <a:rPr lang="en-US" i="1" dirty="0" smtClean="0"/>
              <a:t>cultivated knower codes</a:t>
            </a:r>
            <a:endParaRPr lang="en-US" dirty="0" smtClean="0"/>
          </a:p>
          <a:p>
            <a:pPr lvl="1">
              <a:defRPr/>
            </a:pPr>
            <a:r>
              <a:rPr lang="en-US" dirty="0" smtClean="0"/>
              <a:t>cultivated dispositions </a:t>
            </a:r>
          </a:p>
          <a:p>
            <a:pPr lvl="1">
              <a:defRPr/>
            </a:pPr>
            <a:r>
              <a:rPr lang="en-US" dirty="0" smtClean="0"/>
              <a:t>exemplary models, such a canon of great art</a:t>
            </a:r>
          </a:p>
          <a:p>
            <a:pPr lvl="1">
              <a:defRPr/>
            </a:pPr>
            <a:r>
              <a:rPr lang="en-US" dirty="0" smtClean="0"/>
              <a:t>e.g. ‘I know because I have been studying art for 30 years’</a:t>
            </a:r>
            <a:endParaRPr lang="en-US" dirty="0"/>
          </a:p>
        </p:txBody>
      </p:sp>
      <p:sp>
        <p:nvSpPr>
          <p:cNvPr id="83972"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C569E310-3B25-D746-BBF6-E5BD53A6F863}" type="slidenum">
              <a:rPr lang="en-US" smtClean="0"/>
              <a:pPr>
                <a:defRPr/>
              </a:pPr>
              <a:t>61</a:t>
            </a:fld>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Cultivated knower code</a:t>
            </a:r>
            <a:endParaRPr lang="en-US" dirty="0"/>
          </a:p>
        </p:txBody>
      </p:sp>
      <p:sp>
        <p:nvSpPr>
          <p:cNvPr id="8499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mtClean="0">
                <a:solidFill>
                  <a:srgbClr val="09213B"/>
                </a:solidFill>
              </a:rPr>
              <a:t>principles and procedures are focus but </a:t>
            </a:r>
            <a:r>
              <a:rPr lang="en-US" i="1" smtClean="0">
                <a:solidFill>
                  <a:srgbClr val="09213B"/>
                </a:solidFill>
              </a:rPr>
              <a:t>not</a:t>
            </a:r>
            <a:r>
              <a:rPr lang="en-US" smtClean="0">
                <a:solidFill>
                  <a:srgbClr val="09213B"/>
                </a:solidFill>
              </a:rPr>
              <a:t> basis of legitimacy</a:t>
            </a:r>
          </a:p>
          <a:p>
            <a:r>
              <a:rPr lang="en-US" smtClean="0">
                <a:solidFill>
                  <a:srgbClr val="09213B"/>
                </a:solidFill>
              </a:rPr>
              <a:t>student as knower</a:t>
            </a:r>
          </a:p>
          <a:p>
            <a:pPr marL="819150" lvl="1"/>
            <a:r>
              <a:rPr lang="en-US" smtClean="0">
                <a:solidFill>
                  <a:srgbClr val="09213B"/>
                </a:solidFill>
              </a:rPr>
              <a:t>but not personal preference: legitimacy based on knower as </a:t>
            </a:r>
            <a:r>
              <a:rPr lang="en-US" i="1" smtClean="0">
                <a:solidFill>
                  <a:srgbClr val="09213B"/>
                </a:solidFill>
              </a:rPr>
              <a:t>literary student</a:t>
            </a:r>
            <a:endParaRPr lang="en-US" smtClean="0">
              <a:solidFill>
                <a:srgbClr val="09213B"/>
              </a:solidFill>
            </a:endParaRPr>
          </a:p>
          <a:p>
            <a:pPr marL="819150" lvl="1"/>
            <a:r>
              <a:rPr lang="en-US" smtClean="0">
                <a:solidFill>
                  <a:srgbClr val="09213B"/>
                </a:solidFill>
              </a:rPr>
              <a:t>i.e. legitimacy is shaped by immersion in literary ideas</a:t>
            </a:r>
          </a:p>
          <a:p>
            <a:pPr marL="819150" lvl="1"/>
            <a:endParaRPr lang="en-US" smtClean="0">
              <a:solidFill>
                <a:srgbClr val="09213B"/>
              </a:solidFill>
            </a:endParaRPr>
          </a:p>
          <a:p>
            <a:r>
              <a:rPr lang="en-US" smtClean="0">
                <a:solidFill>
                  <a:srgbClr val="09213B"/>
                </a:solidFill>
              </a:rPr>
              <a:t>i.e. </a:t>
            </a:r>
            <a:r>
              <a:rPr lang="en-US" i="1" smtClean="0">
                <a:solidFill>
                  <a:srgbClr val="09213B"/>
                </a:solidFill>
              </a:rPr>
              <a:t>cultivated knower code</a:t>
            </a:r>
            <a:endParaRPr lang="en-US" smtClean="0">
              <a:solidFill>
                <a:srgbClr val="09213B"/>
              </a:solidFill>
            </a:endParaRPr>
          </a:p>
          <a:p>
            <a:endParaRPr lang="en-US" smtClean="0">
              <a:solidFill>
                <a:srgbClr val="09213B"/>
              </a:solidFill>
            </a:endParaRPr>
          </a:p>
          <a:p>
            <a:endParaRPr lang="en-US" smtClean="0">
              <a:solidFill>
                <a:srgbClr val="09213B"/>
              </a:solidFill>
            </a:endParaRPr>
          </a:p>
        </p:txBody>
      </p:sp>
      <p:sp>
        <p:nvSpPr>
          <p:cNvPr id="84996"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B4B24AF6-C745-9B45-856F-6ED6FAED405D}" type="slidenum">
              <a:rPr lang="en-US" smtClean="0"/>
              <a:pPr>
                <a:defRPr/>
              </a:pPr>
              <a:t>62</a:t>
            </a:fld>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3" name="Content Placeholder 2"/>
          <p:cNvSpPr>
            <a:spLocks noGrp="1"/>
          </p:cNvSpPr>
          <p:nvPr>
            <p:ph idx="1"/>
          </p:nvPr>
        </p:nvSpPr>
        <p:spPr>
          <a:xfrm>
            <a:off x="1270000" y="161925"/>
            <a:ext cx="7620000" cy="5964238"/>
          </a:xfrm>
        </p:spPr>
        <p:txBody>
          <a:bodyPr>
            <a:normAutofit fontScale="92500" lnSpcReduction="10000"/>
          </a:bodyPr>
          <a:lstStyle/>
          <a:p>
            <a:pPr>
              <a:buFont typeface="Arial" charset="0"/>
              <a:buNone/>
              <a:defRPr/>
            </a:pPr>
            <a:r>
              <a:rPr lang="en-AU" dirty="0" smtClean="0"/>
              <a:t>  “I personally have learned the importance of individuals interlinking with others to achieve a greater end, and influencing or inspiring others, as inherent in the concept of scientists standing on “giants’ shoulders”.</a:t>
            </a:r>
            <a:endParaRPr lang="en-US" dirty="0" smtClean="0"/>
          </a:p>
          <a:p>
            <a:pPr>
              <a:buFont typeface="Arial" charset="0"/>
              <a:buNone/>
              <a:defRPr/>
            </a:pPr>
            <a:endParaRPr lang="en-GB" dirty="0" smtClean="0"/>
          </a:p>
          <a:p>
            <a:pPr>
              <a:buFont typeface="Arial" charset="0"/>
              <a:buNone/>
              <a:defRPr/>
            </a:pPr>
            <a:r>
              <a:rPr lang="en-GB" dirty="0" smtClean="0"/>
              <a:t>	‘the study of the concept of the imaginative journey has expanded my understanding significantly of myself as defined through challenges; of individuals as part of a great quest in the search for collective knowledge; and of the world as an experience not to be missed’</a:t>
            </a:r>
            <a:endParaRPr lang="en-US" dirty="0"/>
          </a:p>
        </p:txBody>
      </p:sp>
      <p:sp>
        <p:nvSpPr>
          <p:cNvPr id="86020"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D0BE9A20-9E99-0E48-9BBE-9A9D99596E7B}" type="slidenum">
              <a:rPr lang="en-US" smtClean="0"/>
              <a:pPr>
                <a:defRPr/>
              </a:pPr>
              <a:t>63</a:t>
            </a:fld>
            <a:endParaRPr lang="en-US"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Low grade essay</a:t>
            </a:r>
            <a:endParaRPr lang="en-US" dirty="0"/>
          </a:p>
        </p:txBody>
      </p:sp>
      <p:sp>
        <p:nvSpPr>
          <p:cNvPr id="3" name="Content Placeholder 2"/>
          <p:cNvSpPr>
            <a:spLocks noGrp="1"/>
          </p:cNvSpPr>
          <p:nvPr>
            <p:ph idx="1"/>
          </p:nvPr>
        </p:nvSpPr>
        <p:spPr>
          <a:xfrm>
            <a:off x="1270000" y="1341438"/>
            <a:ext cx="7620000" cy="4784725"/>
          </a:xfrm>
        </p:spPr>
        <p:txBody>
          <a:bodyPr>
            <a:normAutofit fontScale="85000" lnSpcReduction="20000"/>
          </a:bodyPr>
          <a:lstStyle/>
          <a:p>
            <a:pPr eaLnBrk="1" hangingPunct="1">
              <a:defRPr/>
            </a:pPr>
            <a:r>
              <a:rPr lang="en-US" sz="4400" dirty="0" smtClean="0"/>
              <a:t>segmented form</a:t>
            </a:r>
          </a:p>
          <a:p>
            <a:pPr lvl="1" eaLnBrk="1" hangingPunct="1">
              <a:defRPr/>
            </a:pPr>
            <a:r>
              <a:rPr lang="en-US" sz="3636" dirty="0" smtClean="0"/>
              <a:t>‘</a:t>
            </a:r>
            <a:r>
              <a:rPr lang="en-GB" sz="3636" dirty="0" smtClean="0"/>
              <a:t>I took on three wonderful journeys’</a:t>
            </a:r>
            <a:endParaRPr lang="en-US" sz="3636" dirty="0" smtClean="0"/>
          </a:p>
          <a:p>
            <a:pPr eaLnBrk="1" hangingPunct="1">
              <a:defRPr/>
            </a:pPr>
            <a:r>
              <a:rPr lang="en-US" sz="4400" dirty="0" smtClean="0"/>
              <a:t>discussion is concrete</a:t>
            </a:r>
          </a:p>
          <a:p>
            <a:pPr lvl="1" eaLnBrk="1" hangingPunct="1">
              <a:defRPr/>
            </a:pPr>
            <a:r>
              <a:rPr lang="en-GB" sz="3636" dirty="0" smtClean="0"/>
              <a:t>‘I could relate to Ender in many ways and I didn’t stop to think this story wasn’t actually real … I was so involved that I truly thought what was happening around Ender and I was reality.’</a:t>
            </a:r>
          </a:p>
          <a:p>
            <a:pPr eaLnBrk="1" hangingPunct="1">
              <a:defRPr/>
            </a:pPr>
            <a:r>
              <a:rPr lang="en-AU" sz="4400" dirty="0" smtClean="0"/>
              <a:t>very few meanings are synthesised or integrated</a:t>
            </a:r>
            <a:endParaRPr lang="en-GB" dirty="0" smtClean="0"/>
          </a:p>
        </p:txBody>
      </p:sp>
      <p:sp>
        <p:nvSpPr>
          <p:cNvPr id="87044"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6C2B4A76-E990-9D47-AA39-C5194708DFE2}" type="slidenum">
              <a:rPr lang="en-US" smtClean="0"/>
              <a:pPr>
                <a:defRPr/>
              </a:pPr>
              <a:t>64</a:t>
            </a:fld>
            <a:endParaRPr lang="en-US"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noAutofit/>
          </a:bodyPr>
          <a:lstStyle/>
          <a:p>
            <a:pPr>
              <a:defRPr/>
            </a:pPr>
            <a:r>
              <a:rPr lang="en-US" sz="4000" dirty="0" smtClean="0"/>
              <a:t>Two </a:t>
            </a:r>
            <a:r>
              <a:rPr lang="en-US" sz="4000" dirty="0" smtClean="0"/>
              <a:t>essays in English studies</a:t>
            </a:r>
            <a:endParaRPr lang="en-US" sz="4000" dirty="0">
              <a:solidFill>
                <a:srgbClr val="000000"/>
              </a:solidFill>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055D8DF4-2CD0-614C-9920-57160F2C100E}" type="slidenum">
              <a:rPr lang="en-US"/>
              <a:pPr>
                <a:defRPr/>
              </a:pPr>
              <a:t>65</a:t>
            </a:fld>
            <a:endParaRPr lang="en-US" dirty="0"/>
          </a:p>
        </p:txBody>
      </p:sp>
      <p:sp>
        <p:nvSpPr>
          <p:cNvPr id="82949" name="TextBox 29"/>
          <p:cNvSpPr txBox="1">
            <a:spLocks noChangeArrowheads="1"/>
          </p:cNvSpPr>
          <p:nvPr/>
        </p:nvSpPr>
        <p:spPr bwMode="auto">
          <a:xfrm>
            <a:off x="6850063" y="5387975"/>
            <a:ext cx="682625" cy="369888"/>
          </a:xfrm>
          <a:prstGeom prst="rect">
            <a:avLst/>
          </a:prstGeom>
          <a:noFill/>
          <a:ln w="9525">
            <a:noFill/>
            <a:miter lim="800000"/>
            <a:headEnd/>
            <a:tailEnd/>
          </a:ln>
        </p:spPr>
        <p:txBody>
          <a:bodyPr>
            <a:prstTxWarp prst="textNoShape">
              <a:avLst/>
            </a:prstTxWarp>
            <a:spAutoFit/>
          </a:bodyPr>
          <a:lstStyle/>
          <a:p>
            <a:pPr algn="r"/>
            <a:r>
              <a:rPr lang="en-US">
                <a:solidFill>
                  <a:srgbClr val="2B3E4D"/>
                </a:solidFill>
                <a:latin typeface="Times New Roman" charset="0"/>
                <a:ea typeface="Times New Roman" charset="0"/>
                <a:cs typeface="Times New Roman" charset="0"/>
              </a:rPr>
              <a:t>Time</a:t>
            </a:r>
          </a:p>
        </p:txBody>
      </p:sp>
      <p:sp>
        <p:nvSpPr>
          <p:cNvPr id="82950" name="TextBox 15"/>
          <p:cNvSpPr txBox="1">
            <a:spLocks noChangeArrowheads="1"/>
          </p:cNvSpPr>
          <p:nvPr/>
        </p:nvSpPr>
        <p:spPr bwMode="auto">
          <a:xfrm>
            <a:off x="1270000" y="2341563"/>
            <a:ext cx="1320800" cy="369887"/>
          </a:xfrm>
          <a:prstGeom prst="rect">
            <a:avLst/>
          </a:prstGeom>
          <a:noFill/>
          <a:ln w="9525">
            <a:noFill/>
            <a:miter lim="800000"/>
            <a:headEnd/>
            <a:tailEnd/>
          </a:ln>
        </p:spPr>
        <p:txBody>
          <a:bodyPr>
            <a:prstTxWarp prst="textNoShape">
              <a:avLst/>
            </a:prstTxWarp>
            <a:spAutoFit/>
          </a:bodyPr>
          <a:lstStyle/>
          <a:p>
            <a:r>
              <a:rPr lang="en-US">
                <a:solidFill>
                  <a:srgbClr val="2B3E4D"/>
                </a:solidFill>
                <a:latin typeface="Times New Roman" charset="0"/>
                <a:ea typeface="Times New Roman" charset="0"/>
                <a:cs typeface="Times New Roman" charset="0"/>
              </a:rPr>
              <a:t>SG–, SD+</a:t>
            </a:r>
          </a:p>
        </p:txBody>
      </p:sp>
      <p:sp>
        <p:nvSpPr>
          <p:cNvPr id="82951" name="TextBox 15"/>
          <p:cNvSpPr txBox="1">
            <a:spLocks noChangeArrowheads="1"/>
          </p:cNvSpPr>
          <p:nvPr/>
        </p:nvSpPr>
        <p:spPr bwMode="auto">
          <a:xfrm>
            <a:off x="1270000" y="4887913"/>
            <a:ext cx="1320800" cy="369887"/>
          </a:xfrm>
          <a:prstGeom prst="rect">
            <a:avLst/>
          </a:prstGeom>
          <a:noFill/>
          <a:ln w="9525">
            <a:noFill/>
            <a:miter lim="800000"/>
            <a:headEnd/>
            <a:tailEnd/>
          </a:ln>
        </p:spPr>
        <p:txBody>
          <a:bodyPr>
            <a:prstTxWarp prst="textNoShape">
              <a:avLst/>
            </a:prstTxWarp>
            <a:spAutoFit/>
          </a:bodyPr>
          <a:lstStyle/>
          <a:p>
            <a:r>
              <a:rPr lang="en-US">
                <a:solidFill>
                  <a:srgbClr val="2B3E4D"/>
                </a:solidFill>
                <a:latin typeface="Times New Roman" charset="0"/>
                <a:ea typeface="Times New Roman" charset="0"/>
                <a:cs typeface="Times New Roman" charset="0"/>
              </a:rPr>
              <a:t>SG+, SD–</a:t>
            </a:r>
          </a:p>
        </p:txBody>
      </p:sp>
      <p:cxnSp>
        <p:nvCxnSpPr>
          <p:cNvPr id="26" name="Straight Connector 25"/>
          <p:cNvCxnSpPr>
            <a:cxnSpLocks noChangeShapeType="1"/>
          </p:cNvCxnSpPr>
          <p:nvPr/>
        </p:nvCxnSpPr>
        <p:spPr bwMode="auto">
          <a:xfrm>
            <a:off x="2338388" y="5322888"/>
            <a:ext cx="5205412" cy="15875"/>
          </a:xfrm>
          <a:prstGeom prst="line">
            <a:avLst/>
          </a:prstGeom>
          <a:noFill/>
          <a:ln w="25400">
            <a:solidFill>
              <a:srgbClr val="2B3E4D"/>
            </a:solidFill>
            <a:round/>
            <a:headEnd/>
            <a:tailEnd/>
          </a:ln>
          <a:effectLst>
            <a:outerShdw blurRad="40000" dist="20000" dir="5400000" rotWithShape="0">
              <a:srgbClr val="808080">
                <a:alpha val="37999"/>
              </a:srgbClr>
            </a:outerShdw>
          </a:effectLst>
          <a:extLst/>
        </p:spPr>
      </p:cxnSp>
      <p:cxnSp>
        <p:nvCxnSpPr>
          <p:cNvPr id="23" name="Straight Connector 22"/>
          <p:cNvCxnSpPr>
            <a:cxnSpLocks noChangeShapeType="1"/>
          </p:cNvCxnSpPr>
          <p:nvPr/>
        </p:nvCxnSpPr>
        <p:spPr bwMode="auto">
          <a:xfrm rot="5400000">
            <a:off x="852488" y="3829050"/>
            <a:ext cx="2979738" cy="7937"/>
          </a:xfrm>
          <a:prstGeom prst="line">
            <a:avLst/>
          </a:prstGeom>
          <a:noFill/>
          <a:ln w="28575">
            <a:solidFill>
              <a:srgbClr val="2B3E4D"/>
            </a:solidFill>
            <a:round/>
            <a:headEnd/>
            <a:tailEnd/>
          </a:ln>
          <a:effectLst>
            <a:outerShdw blurRad="40000" dist="20000" dir="5400000" rotWithShape="0">
              <a:srgbClr val="808080">
                <a:alpha val="37999"/>
              </a:srgbClr>
            </a:outerShdw>
          </a:effectLst>
          <a:extLst/>
        </p:spPr>
      </p:cxnSp>
      <p:sp>
        <p:nvSpPr>
          <p:cNvPr id="15"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8" name="TextBox 37"/>
          <p:cNvSpPr txBox="1"/>
          <p:nvPr/>
        </p:nvSpPr>
        <p:spPr>
          <a:xfrm>
            <a:off x="7805738" y="1989138"/>
            <a:ext cx="1084262" cy="646112"/>
          </a:xfrm>
          <a:prstGeom prst="rect">
            <a:avLst/>
          </a:prstGeom>
          <a:noFill/>
        </p:spPr>
        <p:txBody>
          <a:bodyPr wrap="none">
            <a:spAutoFit/>
          </a:bodyPr>
          <a:lstStyle/>
          <a:p>
            <a:pPr algn="ctr">
              <a:defRPr/>
            </a:pPr>
            <a:r>
              <a:rPr lang="en-US" i="1" dirty="0">
                <a:latin typeface="+mn-lt"/>
              </a:rPr>
              <a:t>semantic</a:t>
            </a:r>
          </a:p>
          <a:p>
            <a:pPr algn="ctr">
              <a:defRPr/>
            </a:pPr>
            <a:r>
              <a:rPr lang="en-US" i="1" dirty="0">
                <a:latin typeface="+mn-lt"/>
              </a:rPr>
              <a:t>ranges</a:t>
            </a:r>
          </a:p>
        </p:txBody>
      </p:sp>
      <p:cxnSp>
        <p:nvCxnSpPr>
          <p:cNvPr id="18" name="Straight Connector 17"/>
          <p:cNvCxnSpPr/>
          <p:nvPr/>
        </p:nvCxnSpPr>
        <p:spPr bwMode="auto">
          <a:xfrm rot="5400000" flipH="1" flipV="1">
            <a:off x="7643813" y="3951288"/>
            <a:ext cx="1816100" cy="0"/>
          </a:xfrm>
          <a:prstGeom prst="line">
            <a:avLst/>
          </a:prstGeom>
          <a:ln w="25400" cap="flat" cmpd="sng" algn="ctr">
            <a:solidFill>
              <a:srgbClr val="000090"/>
            </a:solidFill>
            <a:prstDash val="solid"/>
            <a:round/>
            <a:headEnd type="triangle" w="lg" len="lg"/>
            <a:tailEnd type="triangle" w="lg" len="lg"/>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bwMode="auto">
          <a:xfrm rot="5400000">
            <a:off x="7976394" y="4756944"/>
            <a:ext cx="228600" cy="1588"/>
          </a:xfrm>
          <a:prstGeom prst="line">
            <a:avLst/>
          </a:prstGeom>
          <a:ln w="25400" cap="flat">
            <a:solidFill>
              <a:schemeClr val="accent6"/>
            </a:solidFill>
            <a:round/>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82958" name="Straight Connector 18"/>
          <p:cNvCxnSpPr>
            <a:cxnSpLocks noChangeShapeType="1"/>
          </p:cNvCxnSpPr>
          <p:nvPr/>
        </p:nvCxnSpPr>
        <p:spPr bwMode="auto">
          <a:xfrm rot="5400000">
            <a:off x="1786731" y="4047332"/>
            <a:ext cx="2016125" cy="1588"/>
          </a:xfrm>
          <a:prstGeom prst="line">
            <a:avLst/>
          </a:prstGeom>
          <a:noFill/>
          <a:ln w="9525">
            <a:solidFill>
              <a:schemeClr val="tx1"/>
            </a:solidFill>
            <a:prstDash val="dash"/>
            <a:round/>
            <a:headEnd/>
            <a:tailEnd/>
          </a:ln>
        </p:spPr>
      </p:cxnSp>
      <p:cxnSp>
        <p:nvCxnSpPr>
          <p:cNvPr id="82959" name="Straight Connector 20"/>
          <p:cNvCxnSpPr>
            <a:cxnSpLocks noChangeShapeType="1"/>
          </p:cNvCxnSpPr>
          <p:nvPr/>
        </p:nvCxnSpPr>
        <p:spPr bwMode="auto">
          <a:xfrm rot="5400000">
            <a:off x="3189287" y="4048126"/>
            <a:ext cx="2016125" cy="0"/>
          </a:xfrm>
          <a:prstGeom prst="line">
            <a:avLst/>
          </a:prstGeom>
          <a:noFill/>
          <a:ln w="9525">
            <a:solidFill>
              <a:schemeClr val="tx1"/>
            </a:solidFill>
            <a:prstDash val="dash"/>
            <a:round/>
            <a:headEnd/>
            <a:tailEnd/>
          </a:ln>
        </p:spPr>
      </p:cxnSp>
      <p:cxnSp>
        <p:nvCxnSpPr>
          <p:cNvPr id="82960" name="Straight Connector 21"/>
          <p:cNvCxnSpPr>
            <a:cxnSpLocks noChangeShapeType="1"/>
          </p:cNvCxnSpPr>
          <p:nvPr/>
        </p:nvCxnSpPr>
        <p:spPr bwMode="auto">
          <a:xfrm rot="5400000">
            <a:off x="4718844" y="4047332"/>
            <a:ext cx="2016125" cy="1587"/>
          </a:xfrm>
          <a:prstGeom prst="line">
            <a:avLst/>
          </a:prstGeom>
          <a:noFill/>
          <a:ln w="9525">
            <a:solidFill>
              <a:schemeClr val="tx1"/>
            </a:solidFill>
            <a:prstDash val="dash"/>
            <a:round/>
            <a:headEnd/>
            <a:tailEnd/>
          </a:ln>
        </p:spPr>
      </p:cxnSp>
      <p:cxnSp>
        <p:nvCxnSpPr>
          <p:cNvPr id="82961" name="Straight Connector 22"/>
          <p:cNvCxnSpPr>
            <a:cxnSpLocks noChangeShapeType="1"/>
          </p:cNvCxnSpPr>
          <p:nvPr/>
        </p:nvCxnSpPr>
        <p:spPr bwMode="auto">
          <a:xfrm rot="5400000">
            <a:off x="6185694" y="4047332"/>
            <a:ext cx="2016125" cy="1587"/>
          </a:xfrm>
          <a:prstGeom prst="line">
            <a:avLst/>
          </a:prstGeom>
          <a:noFill/>
          <a:ln w="9525">
            <a:solidFill>
              <a:schemeClr val="tx1"/>
            </a:solidFill>
            <a:prstDash val="dash"/>
            <a:round/>
            <a:headEnd/>
            <a:tailEnd/>
          </a:ln>
        </p:spPr>
      </p:cxnSp>
      <p:sp>
        <p:nvSpPr>
          <p:cNvPr id="82962" name="TextBox 23"/>
          <p:cNvSpPr txBox="1">
            <a:spLocks noChangeArrowheads="1"/>
          </p:cNvSpPr>
          <p:nvPr/>
        </p:nvSpPr>
        <p:spPr bwMode="auto">
          <a:xfrm>
            <a:off x="2795588" y="3043238"/>
            <a:ext cx="1401762" cy="338137"/>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text 1</a:t>
            </a:r>
          </a:p>
        </p:txBody>
      </p:sp>
      <p:sp>
        <p:nvSpPr>
          <p:cNvPr id="82963" name="TextBox 24"/>
          <p:cNvSpPr txBox="1">
            <a:spLocks noChangeArrowheads="1"/>
          </p:cNvSpPr>
          <p:nvPr/>
        </p:nvSpPr>
        <p:spPr bwMode="auto">
          <a:xfrm>
            <a:off x="4197350" y="3043238"/>
            <a:ext cx="1528763" cy="338137"/>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text 2</a:t>
            </a:r>
          </a:p>
        </p:txBody>
      </p:sp>
      <p:sp>
        <p:nvSpPr>
          <p:cNvPr id="82964" name="TextBox 25"/>
          <p:cNvSpPr txBox="1">
            <a:spLocks noChangeArrowheads="1"/>
          </p:cNvSpPr>
          <p:nvPr/>
        </p:nvSpPr>
        <p:spPr bwMode="auto">
          <a:xfrm>
            <a:off x="5727700" y="3043238"/>
            <a:ext cx="1465263" cy="338137"/>
          </a:xfrm>
          <a:prstGeom prst="rect">
            <a:avLst/>
          </a:prstGeom>
          <a:noFill/>
          <a:ln w="9525">
            <a:noFill/>
            <a:miter lim="800000"/>
            <a:headEnd/>
            <a:tailEnd/>
          </a:ln>
        </p:spPr>
        <p:txBody>
          <a:bodyPr>
            <a:prstTxWarp prst="textNoShape">
              <a:avLst/>
            </a:prstTxWarp>
            <a:spAutoFit/>
          </a:bodyPr>
          <a:lstStyle/>
          <a:p>
            <a:pPr algn="ctr"/>
            <a:r>
              <a:rPr lang="en-US" sz="1600">
                <a:latin typeface="Times New Roman" charset="0"/>
                <a:ea typeface="Times New Roman" charset="0"/>
                <a:cs typeface="Times New Roman" charset="0"/>
              </a:rPr>
              <a:t>text 3</a:t>
            </a:r>
          </a:p>
        </p:txBody>
      </p:sp>
      <p:sp>
        <p:nvSpPr>
          <p:cNvPr id="32" name="Freeform 27"/>
          <p:cNvSpPr>
            <a:spLocks noChangeArrowheads="1"/>
          </p:cNvSpPr>
          <p:nvPr/>
        </p:nvSpPr>
        <p:spPr bwMode="auto">
          <a:xfrm>
            <a:off x="2355850" y="2990850"/>
            <a:ext cx="5176838" cy="1881188"/>
          </a:xfrm>
          <a:custGeom>
            <a:avLst/>
            <a:gdLst>
              <a:gd name="T0" fmla="*/ 0 w 6413500"/>
              <a:gd name="T1" fmla="*/ 0 h 3841750"/>
              <a:gd name="T2" fmla="*/ 10498 w 6413500"/>
              <a:gd name="T3" fmla="*/ 0 h 3841750"/>
              <a:gd name="T4" fmla="*/ 16872 w 6413500"/>
              <a:gd name="T5" fmla="*/ 1 h 3841750"/>
              <a:gd name="T6" fmla="*/ 27745 w 6413500"/>
              <a:gd name="T7" fmla="*/ 1 h 3841750"/>
              <a:gd name="T8" fmla="*/ 43118 w 6413500"/>
              <a:gd name="T9" fmla="*/ 0 h 3841750"/>
              <a:gd name="T10" fmla="*/ 55115 w 6413500"/>
              <a:gd name="T11" fmla="*/ 0 h 3841750"/>
              <a:gd name="T12" fmla="*/ 58114 w 6413500"/>
              <a:gd name="T13" fmla="*/ 1 h 3841750"/>
              <a:gd name="T14" fmla="*/ 68612 w 6413500"/>
              <a:gd name="T15" fmla="*/ 1 h 3841750"/>
              <a:gd name="T16" fmla="*/ 80985 w 6413500"/>
              <a:gd name="T17" fmla="*/ 0 h 3841750"/>
              <a:gd name="T18" fmla="*/ 96358 w 6413500"/>
              <a:gd name="T19" fmla="*/ 0 h 3841750"/>
              <a:gd name="T20" fmla="*/ 101607 w 6413500"/>
              <a:gd name="T21" fmla="*/ 1 h 3841750"/>
              <a:gd name="T22" fmla="*/ 119604 w 6413500"/>
              <a:gd name="T23" fmla="*/ 1 h 3841750"/>
              <a:gd name="T24" fmla="*/ 133477 w 6413500"/>
              <a:gd name="T25" fmla="*/ 0 h 3841750"/>
              <a:gd name="T26" fmla="*/ 151099 w 6413500"/>
              <a:gd name="T27" fmla="*/ 0 h 3841750"/>
              <a:gd name="T28" fmla="*/ 151099 w 6413500"/>
              <a:gd name="T29" fmla="*/ 0 h 3841750"/>
              <a:gd name="T30" fmla="*/ 151474 w 6413500"/>
              <a:gd name="T31" fmla="*/ 0 h 384175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6413500"/>
              <a:gd name="T49" fmla="*/ 0 h 3841750"/>
              <a:gd name="T50" fmla="*/ 6413500 w 6413500"/>
              <a:gd name="T51" fmla="*/ 3841750 h 384175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6413500" h="3841750">
                <a:moveTo>
                  <a:pt x="0" y="317500"/>
                </a:moveTo>
                <a:cubicBezTo>
                  <a:pt x="162719" y="211666"/>
                  <a:pt x="325438" y="105833"/>
                  <a:pt x="444500" y="587375"/>
                </a:cubicBezTo>
                <a:cubicBezTo>
                  <a:pt x="563562" y="1068917"/>
                  <a:pt x="592667" y="2719917"/>
                  <a:pt x="714375" y="3206750"/>
                </a:cubicBezTo>
                <a:cubicBezTo>
                  <a:pt x="836083" y="3693583"/>
                  <a:pt x="989542" y="3794125"/>
                  <a:pt x="1174750" y="3508375"/>
                </a:cubicBezTo>
                <a:cubicBezTo>
                  <a:pt x="1359958" y="3222625"/>
                  <a:pt x="1632479" y="1809750"/>
                  <a:pt x="1825625" y="1492250"/>
                </a:cubicBezTo>
                <a:cubicBezTo>
                  <a:pt x="2018771" y="1174750"/>
                  <a:pt x="2227792" y="1280583"/>
                  <a:pt x="2333625" y="1603375"/>
                </a:cubicBezTo>
                <a:cubicBezTo>
                  <a:pt x="2439458" y="1926167"/>
                  <a:pt x="2365375" y="3106208"/>
                  <a:pt x="2460625" y="3429000"/>
                </a:cubicBezTo>
                <a:cubicBezTo>
                  <a:pt x="2555875" y="3751792"/>
                  <a:pt x="2743729" y="3841750"/>
                  <a:pt x="2905125" y="3540125"/>
                </a:cubicBezTo>
                <a:cubicBezTo>
                  <a:pt x="3066521" y="3238500"/>
                  <a:pt x="3233208" y="2000250"/>
                  <a:pt x="3429000" y="1619250"/>
                </a:cubicBezTo>
                <a:cubicBezTo>
                  <a:pt x="3624792" y="1238250"/>
                  <a:pt x="3934354" y="939271"/>
                  <a:pt x="4079875" y="1254125"/>
                </a:cubicBezTo>
                <a:cubicBezTo>
                  <a:pt x="4225396" y="1568979"/>
                  <a:pt x="4138083" y="3235854"/>
                  <a:pt x="4302125" y="3508375"/>
                </a:cubicBezTo>
                <a:cubicBezTo>
                  <a:pt x="4466167" y="3780896"/>
                  <a:pt x="4839229" y="3397250"/>
                  <a:pt x="5064125" y="2889250"/>
                </a:cubicBezTo>
                <a:cubicBezTo>
                  <a:pt x="5289021" y="2381250"/>
                  <a:pt x="5429250" y="920750"/>
                  <a:pt x="5651500" y="460375"/>
                </a:cubicBezTo>
                <a:cubicBezTo>
                  <a:pt x="5873750" y="0"/>
                  <a:pt x="6397625" y="127000"/>
                  <a:pt x="6397625" y="127000"/>
                </a:cubicBezTo>
                <a:lnTo>
                  <a:pt x="6413500" y="95250"/>
                </a:lnTo>
              </a:path>
            </a:pathLst>
          </a:custGeom>
          <a:noFill/>
          <a:ln w="25400" cap="flat" cmpd="sng" algn="ctr">
            <a:solidFill>
              <a:srgbClr val="000090"/>
            </a:solidFill>
            <a:prstDash val="solid"/>
            <a:round/>
            <a:headEnd type="none" w="med" len="med"/>
            <a:tailEnd type="none" w="med" len="med"/>
          </a:ln>
          <a:effectLst>
            <a:outerShdw blurRad="40005" dist="19939" dir="5400000" algn="tl" rotWithShape="0">
              <a:srgbClr val="000000">
                <a:alpha val="38000"/>
              </a:srgbClr>
            </a:outerShdw>
          </a:effectLst>
        </p:spPr>
        <p:txBody>
          <a:bodyPr>
            <a:prstTxWarp prst="textNoShape">
              <a:avLst/>
            </a:prstTxWarp>
          </a:bodyPr>
          <a:lstStyle/>
          <a:p>
            <a:pPr>
              <a:defRPr/>
            </a:pPr>
            <a:endParaRPr lang="en-US"/>
          </a:p>
        </p:txBody>
      </p:sp>
      <p:sp>
        <p:nvSpPr>
          <p:cNvPr id="85014" name="Freeform 19"/>
          <p:cNvSpPr>
            <a:spLocks noChangeArrowheads="1"/>
          </p:cNvSpPr>
          <p:nvPr/>
        </p:nvSpPr>
        <p:spPr bwMode="auto">
          <a:xfrm>
            <a:off x="2368550" y="4654550"/>
            <a:ext cx="5175250" cy="233363"/>
          </a:xfrm>
          <a:custGeom>
            <a:avLst/>
            <a:gdLst>
              <a:gd name="T0" fmla="*/ 0 w 6302375"/>
              <a:gd name="T1" fmla="*/ 0 h 468313"/>
              <a:gd name="T2" fmla="*/ 6672 w 6302375"/>
              <a:gd name="T3" fmla="*/ 0 h 468313"/>
              <a:gd name="T4" fmla="*/ 14712 w 6302375"/>
              <a:gd name="T5" fmla="*/ 0 h 468313"/>
              <a:gd name="T6" fmla="*/ 20357 w 6302375"/>
              <a:gd name="T7" fmla="*/ 0 h 468313"/>
              <a:gd name="T8" fmla="*/ 26173 w 6302375"/>
              <a:gd name="T9" fmla="*/ 0 h 468313"/>
              <a:gd name="T10" fmla="*/ 33700 w 6302375"/>
              <a:gd name="T11" fmla="*/ 0 h 468313"/>
              <a:gd name="T12" fmla="*/ 38319 w 6302375"/>
              <a:gd name="T13" fmla="*/ 0 h 468313"/>
              <a:gd name="T14" fmla="*/ 47727 w 6302375"/>
              <a:gd name="T15" fmla="*/ 0 h 468313"/>
              <a:gd name="T16" fmla="*/ 53030 w 6302375"/>
              <a:gd name="T17" fmla="*/ 0 h 468313"/>
              <a:gd name="T18" fmla="*/ 60728 w 6302375"/>
              <a:gd name="T19" fmla="*/ 0 h 468313"/>
              <a:gd name="T20" fmla="*/ 67912 w 6302375"/>
              <a:gd name="T21" fmla="*/ 0 h 468313"/>
              <a:gd name="T22" fmla="*/ 67912 w 6302375"/>
              <a:gd name="T23" fmla="*/ 0 h 468313"/>
              <a:gd name="T24" fmla="*/ 67912 w 6302375"/>
              <a:gd name="T25" fmla="*/ 0 h 46831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6302375"/>
              <a:gd name="T40" fmla="*/ 0 h 468313"/>
              <a:gd name="T41" fmla="*/ 6302375 w 6302375"/>
              <a:gd name="T42" fmla="*/ 468313 h 468313"/>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6302375" h="468313">
                <a:moveTo>
                  <a:pt x="0" y="79375"/>
                </a:moveTo>
                <a:cubicBezTo>
                  <a:pt x="195791" y="166687"/>
                  <a:pt x="391583" y="254000"/>
                  <a:pt x="619125" y="317500"/>
                </a:cubicBezTo>
                <a:cubicBezTo>
                  <a:pt x="846667" y="381000"/>
                  <a:pt x="1153583" y="452438"/>
                  <a:pt x="1365250" y="460375"/>
                </a:cubicBezTo>
                <a:cubicBezTo>
                  <a:pt x="1576917" y="468313"/>
                  <a:pt x="1711854" y="381000"/>
                  <a:pt x="1889125" y="365125"/>
                </a:cubicBezTo>
                <a:cubicBezTo>
                  <a:pt x="2066396" y="349250"/>
                  <a:pt x="2222500" y="354542"/>
                  <a:pt x="2428875" y="365125"/>
                </a:cubicBezTo>
                <a:cubicBezTo>
                  <a:pt x="2635250" y="375708"/>
                  <a:pt x="2939521" y="428625"/>
                  <a:pt x="3127375" y="428625"/>
                </a:cubicBezTo>
                <a:cubicBezTo>
                  <a:pt x="3315229" y="428625"/>
                  <a:pt x="3339042" y="370417"/>
                  <a:pt x="3556000" y="365125"/>
                </a:cubicBezTo>
                <a:cubicBezTo>
                  <a:pt x="3772958" y="359833"/>
                  <a:pt x="4201583" y="394229"/>
                  <a:pt x="4429125" y="396875"/>
                </a:cubicBezTo>
                <a:cubicBezTo>
                  <a:pt x="4656667" y="399521"/>
                  <a:pt x="4720167" y="404813"/>
                  <a:pt x="4921250" y="381000"/>
                </a:cubicBezTo>
                <a:cubicBezTo>
                  <a:pt x="5122333" y="357187"/>
                  <a:pt x="5405438" y="317500"/>
                  <a:pt x="5635625" y="254000"/>
                </a:cubicBezTo>
                <a:cubicBezTo>
                  <a:pt x="5865812" y="190500"/>
                  <a:pt x="6302375" y="0"/>
                  <a:pt x="6302375" y="0"/>
                </a:cubicBezTo>
              </a:path>
            </a:pathLst>
          </a:custGeom>
          <a:noFill/>
          <a:ln w="25400">
            <a:solidFill>
              <a:schemeClr val="accent6"/>
            </a:solidFill>
            <a:round/>
            <a:headEnd/>
            <a:tailEnd/>
          </a:ln>
        </p:spPr>
        <p:txBody>
          <a:bodyPr>
            <a:prstTxWarp prst="textNoShape">
              <a:avLst/>
            </a:prstTxWarp>
          </a:bodyPr>
          <a:lstStyle/>
          <a:p>
            <a:pPr>
              <a:defRPr/>
            </a:pPr>
            <a:endParaRPr lang="en-US"/>
          </a:p>
        </p:txBody>
      </p:sp>
      <p:sp>
        <p:nvSpPr>
          <p:cNvPr id="82967" name="TextBox 38"/>
          <p:cNvSpPr txBox="1">
            <a:spLocks noChangeArrowheads="1"/>
          </p:cNvSpPr>
          <p:nvPr/>
        </p:nvSpPr>
        <p:spPr bwMode="auto">
          <a:xfrm>
            <a:off x="6756400" y="5986463"/>
            <a:ext cx="2036763" cy="369887"/>
          </a:xfrm>
          <a:prstGeom prst="rect">
            <a:avLst/>
          </a:prstGeom>
          <a:noFill/>
          <a:ln w="9525">
            <a:noFill/>
            <a:miter lim="800000"/>
            <a:headEnd/>
            <a:tailEnd/>
          </a:ln>
        </p:spPr>
        <p:txBody>
          <a:bodyPr wrap="none">
            <a:prstTxWarp prst="textNoShape">
              <a:avLst/>
            </a:prstTxWarp>
            <a:spAutoFit/>
          </a:bodyPr>
          <a:lstStyle/>
          <a:p>
            <a:r>
              <a:rPr lang="en-US">
                <a:latin typeface="Times New Roman" charset="0"/>
                <a:ea typeface="Times New Roman" charset="0"/>
                <a:cs typeface="Times New Roman" charset="0"/>
              </a:rPr>
              <a:t>Maton (2009, 2014)</a:t>
            </a:r>
          </a:p>
        </p:txBody>
      </p:sp>
    </p:spTree>
    <p:extLst>
      <p:ext uri="{BB962C8B-B14F-4D97-AF65-F5344CB8AC3E}">
        <p14:creationId xmlns:p14="http://schemas.microsoft.com/office/powerpoint/2010/main" val="413984564"/>
      </p:ext>
    </p:extLst>
  </p:cSld>
  <p:clrMapOvr>
    <a:masterClrMapping/>
  </p:clrMapOvr>
  <p:timing>
    <p:tnLst>
      <p:par>
        <p:cTn xmlns:p14="http://schemas.microsoft.com/office/powerpoint/2010/mai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Specialization code</a:t>
            </a:r>
            <a:endParaRPr lang="en-US" dirty="0"/>
          </a:p>
        </p:txBody>
      </p:sp>
      <p:sp>
        <p:nvSpPr>
          <p:cNvPr id="3" name="Content Placeholder 2"/>
          <p:cNvSpPr>
            <a:spLocks noGrp="1"/>
          </p:cNvSpPr>
          <p:nvPr>
            <p:ph idx="1"/>
          </p:nvPr>
        </p:nvSpPr>
        <p:spPr>
          <a:xfrm>
            <a:off x="1270000" y="1341438"/>
            <a:ext cx="7620000" cy="4784725"/>
          </a:xfrm>
        </p:spPr>
        <p:txBody>
          <a:bodyPr>
            <a:normAutofit lnSpcReduction="10000"/>
          </a:bodyPr>
          <a:lstStyle/>
          <a:p>
            <a:pPr eaLnBrk="1" hangingPunct="1">
              <a:defRPr/>
            </a:pPr>
            <a:r>
              <a:rPr lang="en-US" sz="2800" dirty="0" smtClean="0"/>
              <a:t>no specialized knowledge</a:t>
            </a:r>
          </a:p>
          <a:p>
            <a:pPr eaLnBrk="1" hangingPunct="1">
              <a:defRPr/>
            </a:pPr>
            <a:r>
              <a:rPr lang="en-US" sz="2800" dirty="0" smtClean="0"/>
              <a:t>not immersion in ideas or great works – not a </a:t>
            </a:r>
            <a:r>
              <a:rPr lang="en-US" sz="2800" i="1" dirty="0" smtClean="0"/>
              <a:t>literary </a:t>
            </a:r>
            <a:r>
              <a:rPr lang="en-US" sz="2800" dirty="0" smtClean="0"/>
              <a:t>response</a:t>
            </a:r>
          </a:p>
          <a:p>
            <a:pPr eaLnBrk="1" hangingPunct="1">
              <a:defRPr/>
            </a:pPr>
            <a:r>
              <a:rPr lang="en-US" sz="2800" dirty="0" smtClean="0"/>
              <a:t>very personal response</a:t>
            </a:r>
          </a:p>
          <a:p>
            <a:pPr lvl="1" eaLnBrk="1" hangingPunct="1">
              <a:defRPr/>
            </a:pPr>
            <a:r>
              <a:rPr lang="en-GB" sz="2400" dirty="0" smtClean="0"/>
              <a:t>‘I felt very empathetic towards the character Ender. I found myself involved in the novel, travelling my Imaginative Journey alongside Ender. I felt that Ender was a friend of my own.’ </a:t>
            </a:r>
          </a:p>
          <a:p>
            <a:pPr lvl="1">
              <a:lnSpc>
                <a:spcPct val="90000"/>
              </a:lnSpc>
              <a:defRPr/>
            </a:pPr>
            <a:r>
              <a:rPr lang="en-US" sz="2400" dirty="0" smtClean="0"/>
              <a:t>personal experiences serve as basis of selection, recontextualization and evaluation of texts</a:t>
            </a:r>
          </a:p>
          <a:p>
            <a:pPr lvl="1">
              <a:lnSpc>
                <a:spcPct val="90000"/>
              </a:lnSpc>
              <a:defRPr/>
            </a:pPr>
            <a:r>
              <a:rPr lang="en-US" sz="2400" dirty="0" smtClean="0"/>
              <a:t>student as ordinary knower gives texts meaning</a:t>
            </a:r>
          </a:p>
          <a:p>
            <a:pPr>
              <a:lnSpc>
                <a:spcPct val="90000"/>
              </a:lnSpc>
              <a:defRPr/>
            </a:pPr>
            <a:r>
              <a:rPr lang="en-US" dirty="0" smtClean="0"/>
              <a:t>i.e. </a:t>
            </a:r>
            <a:r>
              <a:rPr lang="en-US" i="1" dirty="0" smtClean="0"/>
              <a:t>relativist code </a:t>
            </a:r>
            <a:r>
              <a:rPr lang="en-US" dirty="0" smtClean="0"/>
              <a:t>(ER–, SR–)</a:t>
            </a:r>
            <a:endParaRPr lang="en-US" i="1" dirty="0" smtClean="0"/>
          </a:p>
        </p:txBody>
      </p:sp>
      <p:sp>
        <p:nvSpPr>
          <p:cNvPr id="89092"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ln>
            <a:miter lim="800000"/>
            <a:headEnd/>
            <a:tailEnd/>
          </a:ln>
        </p:spPr>
        <p:txBody>
          <a:bodyPr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2F116514-8A5B-4E43-82D5-6CB0FC4AD530}" type="slidenum">
              <a:rPr lang="en-US" smtClean="0"/>
              <a:pPr>
                <a:defRPr/>
              </a:pPr>
              <a:t>66</a:t>
            </a:fld>
            <a:endParaRPr lang="en-US" dirty="0"/>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r>
              <a:rPr lang="en-US" sz="4000" dirty="0" smtClean="0">
                <a:latin typeface="Times New Roman" charset="0"/>
                <a:ea typeface="ＭＳ Ｐゴシック" charset="0"/>
                <a:cs typeface="ＭＳ Ｐゴシック" charset="0"/>
              </a:rPr>
              <a:t>Students</a:t>
            </a:r>
            <a:r>
              <a:rPr lang="en-AU" sz="4000" dirty="0" smtClean="0">
                <a:latin typeface="Times New Roman" charset="0"/>
                <a:ea typeface="ＭＳ Ｐゴシック" charset="0"/>
                <a:cs typeface="ＭＳ Ｐゴシック" charset="0"/>
              </a:rPr>
              <a:t>’</a:t>
            </a:r>
            <a:r>
              <a:rPr lang="en-US" sz="4000" dirty="0" smtClean="0">
                <a:latin typeface="Times New Roman" charset="0"/>
                <a:ea typeface="ＭＳ Ｐゴシック" charset="0"/>
                <a:cs typeface="ＭＳ Ｐゴシック" charset="0"/>
              </a:rPr>
              <a:t> </a:t>
            </a:r>
            <a:r>
              <a:rPr lang="en-US" sz="4000" dirty="0">
                <a:latin typeface="Times New Roman" charset="0"/>
                <a:ea typeface="ＭＳ Ｐゴシック" charset="0"/>
                <a:cs typeface="ＭＳ Ｐゴシック" charset="0"/>
              </a:rPr>
              <a:t>semantic ranges</a:t>
            </a:r>
            <a:endParaRPr lang="en-US" sz="4000" dirty="0">
              <a:solidFill>
                <a:srgbClr val="000000"/>
              </a:solidFill>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119E347-1B26-FD43-98C9-9F9FBFC9AE9F}" type="slidenum">
              <a:rPr lang="en-US" sz="1400">
                <a:solidFill>
                  <a:srgbClr val="09213B"/>
                </a:solidFill>
                <a:latin typeface="Times New Roman" charset="0"/>
              </a:rPr>
              <a:pPr eaLnBrk="1" hangingPunct="1"/>
              <a:t>67</a:t>
            </a:fld>
            <a:endParaRPr lang="en-US" sz="1400">
              <a:solidFill>
                <a:srgbClr val="09213B"/>
              </a:solidFill>
              <a:latin typeface="Times New Roman" charset="0"/>
            </a:endParaRPr>
          </a:p>
        </p:txBody>
      </p:sp>
      <p:sp>
        <p:nvSpPr>
          <p:cNvPr id="75781" name="TextBox 29"/>
          <p:cNvSpPr txBox="1">
            <a:spLocks noChangeArrowheads="1"/>
          </p:cNvSpPr>
          <p:nvPr/>
        </p:nvSpPr>
        <p:spPr bwMode="auto">
          <a:xfrm>
            <a:off x="6850063" y="5387975"/>
            <a:ext cx="6826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algn="r" eaLnBrk="1" hangingPunct="1"/>
            <a:r>
              <a:rPr lang="en-US" sz="1600">
                <a:solidFill>
                  <a:srgbClr val="2B3E4D"/>
                </a:solidFill>
                <a:latin typeface="Times New Roman" charset="0"/>
                <a:cs typeface="Times New Roman" charset="0"/>
              </a:rPr>
              <a:t>Time</a:t>
            </a:r>
          </a:p>
        </p:txBody>
      </p:sp>
      <p:sp>
        <p:nvSpPr>
          <p:cNvPr id="75782" name="TextBox 15"/>
          <p:cNvSpPr txBox="1">
            <a:spLocks noChangeArrowheads="1"/>
          </p:cNvSpPr>
          <p:nvPr/>
        </p:nvSpPr>
        <p:spPr bwMode="auto">
          <a:xfrm>
            <a:off x="1270000" y="2341563"/>
            <a:ext cx="1320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solidFill>
                  <a:srgbClr val="2B3E4D"/>
                </a:solidFill>
                <a:latin typeface="Times New Roman" charset="0"/>
                <a:cs typeface="Times New Roman" charset="0"/>
              </a:rPr>
              <a:t>SG–, SD+</a:t>
            </a:r>
          </a:p>
        </p:txBody>
      </p:sp>
      <p:sp>
        <p:nvSpPr>
          <p:cNvPr id="75783" name="TextBox 15"/>
          <p:cNvSpPr txBox="1">
            <a:spLocks noChangeArrowheads="1"/>
          </p:cNvSpPr>
          <p:nvPr/>
        </p:nvSpPr>
        <p:spPr bwMode="auto">
          <a:xfrm>
            <a:off x="1270000" y="4887913"/>
            <a:ext cx="1320800"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600">
                <a:solidFill>
                  <a:srgbClr val="2B3E4D"/>
                </a:solidFill>
                <a:latin typeface="Times New Roman" charset="0"/>
                <a:cs typeface="Times New Roman" charset="0"/>
              </a:rPr>
              <a:t>SG+, SD–</a:t>
            </a:r>
          </a:p>
        </p:txBody>
      </p:sp>
      <p:cxnSp>
        <p:nvCxnSpPr>
          <p:cNvPr id="26" name="Straight Connector 25"/>
          <p:cNvCxnSpPr>
            <a:cxnSpLocks noChangeShapeType="1"/>
          </p:cNvCxnSpPr>
          <p:nvPr/>
        </p:nvCxnSpPr>
        <p:spPr bwMode="auto">
          <a:xfrm>
            <a:off x="2338388" y="5322888"/>
            <a:ext cx="5205412" cy="15875"/>
          </a:xfrm>
          <a:prstGeom prst="line">
            <a:avLst/>
          </a:prstGeom>
          <a:noFill/>
          <a:ln w="25400">
            <a:solidFill>
              <a:srgbClr val="2B3E4D"/>
            </a:solidFill>
            <a:round/>
            <a:headEnd/>
            <a:tailEnd/>
          </a:ln>
          <a:effectLst>
            <a:outerShdw blurRad="40000" dist="20000" dir="5400000" rotWithShape="0">
              <a:srgbClr val="808080">
                <a:alpha val="37999"/>
              </a:srgbClr>
            </a:outerShdw>
          </a:effectLst>
          <a:extLst/>
        </p:spPr>
      </p:cxnSp>
      <p:cxnSp>
        <p:nvCxnSpPr>
          <p:cNvPr id="23" name="Straight Connector 22"/>
          <p:cNvCxnSpPr>
            <a:cxnSpLocks noChangeShapeType="1"/>
          </p:cNvCxnSpPr>
          <p:nvPr/>
        </p:nvCxnSpPr>
        <p:spPr bwMode="auto">
          <a:xfrm rot="5400000">
            <a:off x="852488" y="3829050"/>
            <a:ext cx="2979738" cy="7937"/>
          </a:xfrm>
          <a:prstGeom prst="line">
            <a:avLst/>
          </a:prstGeom>
          <a:noFill/>
          <a:ln w="28575">
            <a:solidFill>
              <a:srgbClr val="2B3E4D"/>
            </a:solidFill>
            <a:round/>
            <a:headEnd/>
            <a:tailEnd/>
          </a:ln>
          <a:effectLst>
            <a:outerShdw blurRad="40000" dist="20000" dir="5400000" rotWithShape="0">
              <a:srgbClr val="808080">
                <a:alpha val="37999"/>
              </a:srgbClr>
            </a:outerShdw>
          </a:effectLst>
          <a:extLst/>
        </p:spPr>
      </p:cxnSp>
      <p:sp>
        <p:nvSpPr>
          <p:cNvPr id="15"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
        <p:nvSpPr>
          <p:cNvPr id="38" name="TextBox 37"/>
          <p:cNvSpPr txBox="1"/>
          <p:nvPr/>
        </p:nvSpPr>
        <p:spPr>
          <a:xfrm>
            <a:off x="7856538" y="1989138"/>
            <a:ext cx="982662" cy="584200"/>
          </a:xfrm>
          <a:prstGeom prst="rect">
            <a:avLst/>
          </a:prstGeom>
          <a:noFill/>
        </p:spPr>
        <p:txBody>
          <a:bodyPr wrap="none">
            <a:spAutoFit/>
          </a:bodyPr>
          <a:lstStyle/>
          <a:p>
            <a:pPr algn="ctr">
              <a:defRPr/>
            </a:pPr>
            <a:r>
              <a:rPr lang="en-US" sz="1600" i="1" dirty="0">
                <a:latin typeface="+mn-lt"/>
                <a:ea typeface="ＭＳ Ｐゴシック" charset="-128"/>
                <a:cs typeface="ＭＳ Ｐゴシック" charset="-128"/>
              </a:rPr>
              <a:t>semantic</a:t>
            </a:r>
          </a:p>
          <a:p>
            <a:pPr algn="ctr">
              <a:defRPr/>
            </a:pPr>
            <a:r>
              <a:rPr lang="en-US" sz="1600" i="1" dirty="0">
                <a:latin typeface="+mn-lt"/>
                <a:ea typeface="ＭＳ Ｐゴシック" charset="-128"/>
                <a:cs typeface="ＭＳ Ｐゴシック" charset="-128"/>
              </a:rPr>
              <a:t>ranges</a:t>
            </a:r>
          </a:p>
        </p:txBody>
      </p:sp>
      <p:cxnSp>
        <p:nvCxnSpPr>
          <p:cNvPr id="12" name="Straight Connector 11"/>
          <p:cNvCxnSpPr/>
          <p:nvPr/>
        </p:nvCxnSpPr>
        <p:spPr>
          <a:xfrm rot="5400000">
            <a:off x="7871619" y="4982369"/>
            <a:ext cx="488950" cy="1588"/>
          </a:xfrm>
          <a:prstGeom prst="line">
            <a:avLst/>
          </a:prstGeom>
          <a:ln cap="flat">
            <a:round/>
            <a:headEnd type="triangle" w="lg" len="lg"/>
            <a:tailEnd type="triangle" w="lg" len="lg"/>
          </a:ln>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16200000" flipV="1">
            <a:off x="7516812" y="4130676"/>
            <a:ext cx="2193925" cy="0"/>
          </a:xfrm>
          <a:prstGeom prst="line">
            <a:avLst/>
          </a:prstGeom>
          <a:ln>
            <a:solidFill>
              <a:srgbClr val="C00000"/>
            </a:solidFill>
            <a:headEnd type="triangle" w="lg" len="lg"/>
            <a:tailEnd type="triangle" w="lg" len="lg"/>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cxnSp>
      <p:sp>
        <p:nvSpPr>
          <p:cNvPr id="14" name="Freeform 13"/>
          <p:cNvSpPr/>
          <p:nvPr/>
        </p:nvSpPr>
        <p:spPr bwMode="auto">
          <a:xfrm flipH="1">
            <a:off x="2354263" y="3033713"/>
            <a:ext cx="5178425" cy="2193925"/>
          </a:xfrm>
          <a:custGeom>
            <a:avLst/>
            <a:gdLst>
              <a:gd name="connsiteX0" fmla="*/ 0 w 6055360"/>
              <a:gd name="connsiteY0" fmla="*/ 184573 h 3501813"/>
              <a:gd name="connsiteX1" fmla="*/ 375920 w 6055360"/>
              <a:gd name="connsiteY1" fmla="*/ 276013 h 3501813"/>
              <a:gd name="connsiteX2" fmla="*/ 883920 w 6055360"/>
              <a:gd name="connsiteY2" fmla="*/ 1159933 h 3501813"/>
              <a:gd name="connsiteX3" fmla="*/ 1432560 w 6055360"/>
              <a:gd name="connsiteY3" fmla="*/ 2460413 h 3501813"/>
              <a:gd name="connsiteX4" fmla="*/ 1889760 w 6055360"/>
              <a:gd name="connsiteY4" fmla="*/ 3273213 h 3501813"/>
              <a:gd name="connsiteX5" fmla="*/ 2468880 w 6055360"/>
              <a:gd name="connsiteY5" fmla="*/ 3364653 h 3501813"/>
              <a:gd name="connsiteX6" fmla="*/ 2875280 w 6055360"/>
              <a:gd name="connsiteY6" fmla="*/ 2562013 h 3501813"/>
              <a:gd name="connsiteX7" fmla="*/ 3190240 w 6055360"/>
              <a:gd name="connsiteY7" fmla="*/ 1383453 h 3501813"/>
              <a:gd name="connsiteX8" fmla="*/ 3413760 w 6055360"/>
              <a:gd name="connsiteY8" fmla="*/ 530013 h 3501813"/>
              <a:gd name="connsiteX9" fmla="*/ 3911600 w 6055360"/>
              <a:gd name="connsiteY9" fmla="*/ 11853 h 3501813"/>
              <a:gd name="connsiteX10" fmla="*/ 4541520 w 6055360"/>
              <a:gd name="connsiteY10" fmla="*/ 601133 h 3501813"/>
              <a:gd name="connsiteX11" fmla="*/ 5049520 w 6055360"/>
              <a:gd name="connsiteY11" fmla="*/ 2196253 h 3501813"/>
              <a:gd name="connsiteX12" fmla="*/ 5455920 w 6055360"/>
              <a:gd name="connsiteY12" fmla="*/ 3303693 h 3501813"/>
              <a:gd name="connsiteX13" fmla="*/ 6055360 w 6055360"/>
              <a:gd name="connsiteY13" fmla="*/ 3384973 h 3501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055360" h="3501813">
                <a:moveTo>
                  <a:pt x="0" y="184573"/>
                </a:moveTo>
                <a:cubicBezTo>
                  <a:pt x="114300" y="149013"/>
                  <a:pt x="228600" y="113453"/>
                  <a:pt x="375920" y="276013"/>
                </a:cubicBezTo>
                <a:cubicBezTo>
                  <a:pt x="523240" y="438573"/>
                  <a:pt x="707813" y="795866"/>
                  <a:pt x="883920" y="1159933"/>
                </a:cubicBezTo>
                <a:cubicBezTo>
                  <a:pt x="1060027" y="1524000"/>
                  <a:pt x="1264920" y="2108200"/>
                  <a:pt x="1432560" y="2460413"/>
                </a:cubicBezTo>
                <a:cubicBezTo>
                  <a:pt x="1600200" y="2812626"/>
                  <a:pt x="1717040" y="3122506"/>
                  <a:pt x="1889760" y="3273213"/>
                </a:cubicBezTo>
                <a:cubicBezTo>
                  <a:pt x="2062480" y="3423920"/>
                  <a:pt x="2304627" y="3483186"/>
                  <a:pt x="2468880" y="3364653"/>
                </a:cubicBezTo>
                <a:cubicBezTo>
                  <a:pt x="2633133" y="3246120"/>
                  <a:pt x="2755053" y="2892213"/>
                  <a:pt x="2875280" y="2562013"/>
                </a:cubicBezTo>
                <a:cubicBezTo>
                  <a:pt x="2995507" y="2231813"/>
                  <a:pt x="3100493" y="1722120"/>
                  <a:pt x="3190240" y="1383453"/>
                </a:cubicBezTo>
                <a:cubicBezTo>
                  <a:pt x="3279987" y="1044786"/>
                  <a:pt x="3293533" y="758613"/>
                  <a:pt x="3413760" y="530013"/>
                </a:cubicBezTo>
                <a:cubicBezTo>
                  <a:pt x="3533987" y="301413"/>
                  <a:pt x="3723640" y="0"/>
                  <a:pt x="3911600" y="11853"/>
                </a:cubicBezTo>
                <a:cubicBezTo>
                  <a:pt x="4099560" y="23706"/>
                  <a:pt x="4351867" y="237066"/>
                  <a:pt x="4541520" y="601133"/>
                </a:cubicBezTo>
                <a:cubicBezTo>
                  <a:pt x="4731173" y="965200"/>
                  <a:pt x="4897120" y="1745826"/>
                  <a:pt x="5049520" y="2196253"/>
                </a:cubicBezTo>
                <a:cubicBezTo>
                  <a:pt x="5201920" y="2646680"/>
                  <a:pt x="5288280" y="3105573"/>
                  <a:pt x="5455920" y="3303693"/>
                </a:cubicBezTo>
                <a:cubicBezTo>
                  <a:pt x="5623560" y="3501813"/>
                  <a:pt x="6055360" y="3384973"/>
                  <a:pt x="6055360" y="3384973"/>
                </a:cubicBezTo>
              </a:path>
            </a:pathLst>
          </a:custGeom>
          <a:ln>
            <a:solidFill>
              <a:schemeClr val="accent6"/>
            </a:solidFill>
          </a:ln>
          <a:effectLst>
            <a:outerShdw blurRad="40005" dist="19939" dir="5400000" algn="tl" rotWithShape="0">
              <a:srgbClr val="000000">
                <a:alpha val="38000"/>
              </a:srgbClr>
            </a:outerShdw>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dirty="0"/>
          </a:p>
        </p:txBody>
      </p:sp>
      <p:sp>
        <p:nvSpPr>
          <p:cNvPr id="16" name="Freeform 15"/>
          <p:cNvSpPr/>
          <p:nvPr/>
        </p:nvSpPr>
        <p:spPr bwMode="auto">
          <a:xfrm>
            <a:off x="2346325" y="4738688"/>
            <a:ext cx="5195888" cy="488950"/>
          </a:xfrm>
          <a:custGeom>
            <a:avLst/>
            <a:gdLst>
              <a:gd name="connsiteX0" fmla="*/ 0 w 5248094"/>
              <a:gd name="connsiteY0" fmla="*/ 0 h 489584"/>
              <a:gd name="connsiteX1" fmla="*/ 474317 w 5248094"/>
              <a:gd name="connsiteY1" fmla="*/ 122396 h 489584"/>
              <a:gd name="connsiteX2" fmla="*/ 1025138 w 5248094"/>
              <a:gd name="connsiteY2" fmla="*/ 61198 h 489584"/>
              <a:gd name="connsiteX3" fmla="*/ 1530056 w 5248094"/>
              <a:gd name="connsiteY3" fmla="*/ 305990 h 489584"/>
              <a:gd name="connsiteX4" fmla="*/ 2142079 w 5248094"/>
              <a:gd name="connsiteY4" fmla="*/ 489584 h 489584"/>
              <a:gd name="connsiteX5" fmla="*/ 2662298 w 5248094"/>
              <a:gd name="connsiteY5" fmla="*/ 198893 h 489584"/>
              <a:gd name="connsiteX6" fmla="*/ 3182517 w 5248094"/>
              <a:gd name="connsiteY6" fmla="*/ 30599 h 489584"/>
              <a:gd name="connsiteX7" fmla="*/ 3901644 w 5248094"/>
              <a:gd name="connsiteY7" fmla="*/ 122396 h 489584"/>
              <a:gd name="connsiteX8" fmla="*/ 4513666 w 5248094"/>
              <a:gd name="connsiteY8" fmla="*/ 275391 h 489584"/>
              <a:gd name="connsiteX9" fmla="*/ 4865579 w 5248094"/>
              <a:gd name="connsiteY9" fmla="*/ 336589 h 489584"/>
              <a:gd name="connsiteX10" fmla="*/ 5248094 w 5248094"/>
              <a:gd name="connsiteY10" fmla="*/ 443685 h 4895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48094" h="489584">
                <a:moveTo>
                  <a:pt x="0" y="0"/>
                </a:moveTo>
                <a:lnTo>
                  <a:pt x="474317" y="122396"/>
                </a:lnTo>
                <a:lnTo>
                  <a:pt x="1025138" y="61198"/>
                </a:lnTo>
                <a:lnTo>
                  <a:pt x="1530056" y="305990"/>
                </a:lnTo>
                <a:lnTo>
                  <a:pt x="2142079" y="489584"/>
                </a:lnTo>
                <a:lnTo>
                  <a:pt x="2662298" y="198893"/>
                </a:lnTo>
                <a:lnTo>
                  <a:pt x="3182517" y="30599"/>
                </a:lnTo>
                <a:lnTo>
                  <a:pt x="3901644" y="122396"/>
                </a:lnTo>
                <a:lnTo>
                  <a:pt x="4513666" y="275391"/>
                </a:lnTo>
                <a:lnTo>
                  <a:pt x="4865579" y="336589"/>
                </a:lnTo>
                <a:lnTo>
                  <a:pt x="5248094" y="443685"/>
                </a:lnTo>
              </a:path>
            </a:pathLst>
          </a:custGeom>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extLst>
      <p:ext uri="{BB962C8B-B14F-4D97-AF65-F5344CB8AC3E}">
        <p14:creationId xmlns:p14="http://schemas.microsoft.com/office/powerpoint/2010/main" val="3977313096"/>
      </p:ext>
    </p:extLst>
  </p:cSld>
  <p:clrMapOvr>
    <a:masterClrMapping/>
  </p:clrMapOvr>
  <p:timing>
    <p:tnLst>
      <p:par>
        <p:cTn xmlns:p14="http://schemas.microsoft.com/office/powerpoint/2010/mai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How to ‘wave’ in language</a:t>
            </a:r>
            <a:endParaRPr lang="en-US" sz="2800" dirty="0"/>
          </a:p>
        </p:txBody>
      </p:sp>
      <p:sp>
        <p:nvSpPr>
          <p:cNvPr id="9113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dirty="0" smtClean="0"/>
              <a:t>‘power words’</a:t>
            </a:r>
          </a:p>
          <a:p>
            <a:pPr lvl="1"/>
            <a:r>
              <a:rPr lang="en-US" dirty="0" smtClean="0"/>
              <a:t>terms with </a:t>
            </a:r>
            <a:r>
              <a:rPr lang="en-US" dirty="0"/>
              <a:t>weaker semantic </a:t>
            </a:r>
            <a:r>
              <a:rPr lang="en-US" dirty="0" smtClean="0"/>
              <a:t>gravity and stronger </a:t>
            </a:r>
            <a:r>
              <a:rPr lang="en-US" dirty="0" smtClean="0"/>
              <a:t>semantic </a:t>
            </a:r>
            <a:r>
              <a:rPr lang="en-US" dirty="0" smtClean="0"/>
              <a:t>density</a:t>
            </a:r>
            <a:endParaRPr lang="en-US" dirty="0" smtClean="0"/>
          </a:p>
          <a:p>
            <a:pPr lvl="1"/>
            <a:endParaRPr lang="en-US" dirty="0" smtClean="0"/>
          </a:p>
          <a:p>
            <a:r>
              <a:rPr lang="en-US" dirty="0" smtClean="0"/>
              <a:t>‘power grammar’</a:t>
            </a:r>
          </a:p>
          <a:p>
            <a:pPr lvl="1"/>
            <a:r>
              <a:rPr lang="en-US" dirty="0" smtClean="0"/>
              <a:t>including: </a:t>
            </a:r>
            <a:r>
              <a:rPr lang="en-US" dirty="0" err="1" smtClean="0"/>
              <a:t>nominalisation</a:t>
            </a:r>
            <a:r>
              <a:rPr lang="en-US" dirty="0" smtClean="0"/>
              <a:t> and explanation (cause in the clause)</a:t>
            </a:r>
          </a:p>
          <a:p>
            <a:pPr lvl="1"/>
            <a:endParaRPr lang="en-US" dirty="0" smtClean="0"/>
          </a:p>
          <a:p>
            <a:r>
              <a:rPr lang="en-US" dirty="0" smtClean="0"/>
              <a:t>‘power composition’</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F45DDC0B-82DE-E24A-A91D-AA109E7CA9B6}" type="slidenum">
              <a:rPr lang="en-US" smtClean="0"/>
              <a:pPr>
                <a:defRPr/>
              </a:pPr>
              <a:t>68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r>
              <a:rPr lang="en-US" sz="4000">
                <a:latin typeface="Times New Roman" charset="0"/>
                <a:ea typeface="ＭＳ Ｐゴシック" charset="0"/>
                <a:cs typeface="ＭＳ Ｐゴシック" charset="0"/>
              </a:rPr>
              <a:t>Phase 3: collaborative intervention</a:t>
            </a:r>
            <a:endParaRPr lang="en-US" sz="4000">
              <a:solidFill>
                <a:srgbClr val="FF0000"/>
              </a:solidFill>
              <a:latin typeface="Times New Roman" charset="0"/>
              <a:ea typeface="ＭＳ Ｐゴシック" charset="0"/>
              <a:cs typeface="ＭＳ Ｐゴシック" charset="0"/>
            </a:endParaRPr>
          </a:p>
        </p:txBody>
      </p:sp>
      <p:sp>
        <p:nvSpPr>
          <p:cNvPr id="59395" name="Content Placeholder 2"/>
          <p:cNvSpPr>
            <a:spLocks noGrp="1"/>
          </p:cNvSpPr>
          <p:nvPr>
            <p:ph idx="1"/>
          </p:nvPr>
        </p:nvSpPr>
        <p:spPr bwMode="auto">
          <a:xfrm>
            <a:off x="1270000" y="1341438"/>
            <a:ext cx="7620000" cy="4784725"/>
          </a:xfrm>
          <a:ln>
            <a:miter lim="800000"/>
            <a:headEnd/>
            <a:tailEnd/>
          </a:ln>
        </p:spPr>
        <p:txBody>
          <a:bodyPr vert="horz" wrap="square" lIns="91440" tIns="45720" rIns="91440" bIns="45720" numCol="1" anchor="t" anchorCtr="0" compatLnSpc="1">
            <a:prstTxWarp prst="textNoShape">
              <a:avLst/>
            </a:prstTxWarp>
          </a:bodyPr>
          <a:lstStyle/>
          <a:p>
            <a:r>
              <a:rPr lang="en-US">
                <a:latin typeface="Times New Roman" charset="0"/>
                <a:ea typeface="ＭＳ Ｐゴシック" charset="0"/>
                <a:cs typeface="ＭＳ Ｐゴシック" charset="0"/>
              </a:rPr>
              <a:t>Brief, intensive training with teachers from 4 schools (2 urban &amp; 2 rural)</a:t>
            </a:r>
          </a:p>
          <a:p>
            <a:pPr>
              <a:buFont typeface="Arial" charset="0"/>
              <a:buAutoNum type="arabicPeriod"/>
            </a:pPr>
            <a:r>
              <a:rPr lang="en-US">
                <a:latin typeface="Times New Roman" charset="0"/>
                <a:ea typeface="ＭＳ Ｐゴシック" charset="0"/>
                <a:cs typeface="ＭＳ Ｐゴシック" charset="0"/>
              </a:rPr>
              <a:t>Sessions on our analysis</a:t>
            </a:r>
          </a:p>
          <a:p>
            <a:pPr lvl="1"/>
            <a:r>
              <a:rPr lang="en-US">
                <a:latin typeface="Times New Roman" charset="0"/>
                <a:ea typeface="ＭＳ Ｐゴシック" charset="0"/>
              </a:rPr>
              <a:t>semantic waves (LCT)</a:t>
            </a:r>
          </a:p>
          <a:p>
            <a:pPr lvl="1"/>
            <a:r>
              <a:rPr lang="en-US">
                <a:latin typeface="Times New Roman" charset="0"/>
                <a:ea typeface="ＭＳ Ｐゴシック" charset="0"/>
              </a:rPr>
              <a:t>how manifests in language (SFL)</a:t>
            </a:r>
          </a:p>
          <a:p>
            <a:pPr>
              <a:buFont typeface="Arial" charset="0"/>
              <a:buAutoNum type="arabicPeriod"/>
            </a:pPr>
            <a:r>
              <a:rPr lang="en-US">
                <a:latin typeface="Times New Roman" charset="0"/>
                <a:ea typeface="ＭＳ Ｐゴシック" charset="0"/>
                <a:cs typeface="ＭＳ Ｐゴシック" charset="0"/>
              </a:rPr>
              <a:t>Workshops</a:t>
            </a:r>
          </a:p>
          <a:p>
            <a:pPr lvl="1"/>
            <a:r>
              <a:rPr lang="en-US">
                <a:latin typeface="Times New Roman" charset="0"/>
                <a:ea typeface="ＭＳ Ｐゴシック" charset="0"/>
              </a:rPr>
              <a:t>using </a:t>
            </a:r>
            <a:r>
              <a:rPr lang="ja-JP" altLang="en-US">
                <a:latin typeface="Times New Roman" charset="0"/>
                <a:ea typeface="ＭＳ Ｐゴシック" charset="0"/>
              </a:rPr>
              <a:t>‘</a:t>
            </a:r>
            <a:r>
              <a:rPr lang="en-US">
                <a:latin typeface="Times New Roman" charset="0"/>
                <a:ea typeface="ＭＳ Ｐゴシック" charset="0"/>
              </a:rPr>
              <a:t>Joint Construction</a:t>
            </a:r>
            <a:r>
              <a:rPr lang="ja-JP" altLang="en-US">
                <a:latin typeface="Times New Roman" charset="0"/>
                <a:ea typeface="ＭＳ Ｐゴシック" charset="0"/>
              </a:rPr>
              <a:t>’</a:t>
            </a:r>
            <a:r>
              <a:rPr lang="en-US">
                <a:latin typeface="Times New Roman" charset="0"/>
                <a:ea typeface="ＭＳ Ｐゴシック" charset="0"/>
              </a:rPr>
              <a:t> to achieve wave</a:t>
            </a:r>
          </a:p>
          <a:p>
            <a:pPr lvl="1"/>
            <a:r>
              <a:rPr lang="en-US">
                <a:latin typeface="Times New Roman" charset="0"/>
                <a:ea typeface="ＭＳ Ｐゴシック" charset="0"/>
              </a:rPr>
              <a:t>planning teaching and learning activities appropriate to their discipline and classes</a:t>
            </a:r>
          </a:p>
          <a:p>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5023A559-27FF-5F48-9A18-71C910081F58}" type="slidenum">
              <a:rPr lang="en-US" sz="1400">
                <a:solidFill>
                  <a:srgbClr val="09213B"/>
                </a:solidFill>
                <a:latin typeface="Times New Roman" charset="0"/>
              </a:rPr>
              <a:pPr eaLnBrk="1" hangingPunct="1"/>
              <a:t>69</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302949293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Inspirations to Semantics</a:t>
            </a:r>
            <a:endParaRPr lang="en-US" dirty="0"/>
          </a:p>
        </p:txBody>
      </p:sp>
      <p:sp>
        <p:nvSpPr>
          <p:cNvPr id="39938"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Aft>
                <a:spcPts val="600"/>
              </a:spcAft>
            </a:pPr>
            <a:r>
              <a:rPr lang="en-US" sz="3600" dirty="0" smtClean="0">
                <a:latin typeface="Times New Roman" charset="0"/>
                <a:ea typeface="ＭＳ Ｐゴシック" charset="0"/>
                <a:cs typeface="ＭＳ Ｐゴシック" charset="0"/>
              </a:rPr>
              <a:t>LCT studies </a:t>
            </a:r>
            <a:r>
              <a:rPr lang="en-US" sz="3600" dirty="0">
                <a:latin typeface="Times New Roman" charset="0"/>
                <a:ea typeface="ＭＳ Ｐゴシック" charset="0"/>
                <a:cs typeface="ＭＳ Ｐゴシック" charset="0"/>
              </a:rPr>
              <a:t>highlighting phenomena not captured by existing concepts</a:t>
            </a:r>
          </a:p>
          <a:p>
            <a:r>
              <a:rPr lang="en-US" sz="3600" dirty="0">
                <a:latin typeface="Times New Roman" charset="0"/>
                <a:ea typeface="ＭＳ Ｐゴシック" charset="0"/>
                <a:cs typeface="ＭＳ Ｐゴシック" charset="0"/>
              </a:rPr>
              <a:t>I</a:t>
            </a:r>
            <a:r>
              <a:rPr lang="en-US" sz="3600" dirty="0" smtClean="0">
                <a:latin typeface="Times New Roman" charset="0"/>
                <a:ea typeface="ＭＳ Ｐゴシック" charset="0"/>
                <a:cs typeface="ＭＳ Ｐゴシック" charset="0"/>
              </a:rPr>
              <a:t>nter</a:t>
            </a:r>
            <a:r>
              <a:rPr lang="en-US" sz="3600" dirty="0">
                <a:latin typeface="Times New Roman" charset="0"/>
                <a:ea typeface="ＭＳ Ｐゴシック" charset="0"/>
                <a:cs typeface="ＭＳ Ｐゴシック" charset="0"/>
              </a:rPr>
              <a:t>-disciplinary </a:t>
            </a:r>
            <a:r>
              <a:rPr lang="en-US" sz="3600" dirty="0" smtClean="0">
                <a:latin typeface="Times New Roman" charset="0"/>
                <a:ea typeface="ＭＳ Ｐゴシック" charset="0"/>
                <a:cs typeface="ＭＳ Ｐゴシック" charset="0"/>
              </a:rPr>
              <a:t>dialogue </a:t>
            </a:r>
            <a:r>
              <a:rPr lang="en-US" sz="3600" dirty="0">
                <a:latin typeface="Times New Roman" charset="0"/>
                <a:ea typeface="ＭＳ Ｐゴシック" charset="0"/>
                <a:cs typeface="ＭＳ Ｐゴシック" charset="0"/>
              </a:rPr>
              <a:t>with systemic functional linguistics</a:t>
            </a:r>
          </a:p>
          <a:p>
            <a:r>
              <a:rPr lang="en-US" sz="3600" dirty="0" smtClean="0">
                <a:latin typeface="Times New Roman" charset="0"/>
                <a:ea typeface="ＭＳ Ｐゴシック" charset="0"/>
                <a:cs typeface="ＭＳ Ｐゴシック" charset="0"/>
              </a:rPr>
              <a:t>Framework </a:t>
            </a:r>
            <a:r>
              <a:rPr lang="en-US" sz="3600" dirty="0">
                <a:latin typeface="Times New Roman" charset="0"/>
                <a:ea typeface="ＭＳ Ｐゴシック" charset="0"/>
                <a:cs typeface="ＭＳ Ｐゴシック" charset="0"/>
              </a:rPr>
              <a:t>inherited from Bernstein</a:t>
            </a:r>
          </a:p>
          <a:p>
            <a:pPr lvl="1"/>
            <a:r>
              <a:rPr lang="en-US" dirty="0" smtClean="0">
                <a:latin typeface="Times New Roman" charset="0"/>
                <a:ea typeface="ＭＳ Ｐゴシック" charset="0"/>
              </a:rPr>
              <a:t>elaborated </a:t>
            </a:r>
            <a:r>
              <a:rPr lang="en-US" dirty="0">
                <a:latin typeface="Times New Roman" charset="0"/>
                <a:ea typeface="ＭＳ Ｐゴシック" charset="0"/>
              </a:rPr>
              <a:t>/ </a:t>
            </a:r>
            <a:r>
              <a:rPr lang="en-US" dirty="0" smtClean="0">
                <a:latin typeface="Times New Roman" charset="0"/>
                <a:ea typeface="ＭＳ Ｐゴシック" charset="0"/>
              </a:rPr>
              <a:t>restricted (1960s)</a:t>
            </a:r>
          </a:p>
          <a:p>
            <a:pPr lvl="1"/>
            <a:r>
              <a:rPr lang="en-US" dirty="0" smtClean="0">
                <a:latin typeface="Times New Roman" charset="0"/>
                <a:ea typeface="ＭＳ Ｐゴシック" charset="0"/>
              </a:rPr>
              <a:t>knowledge structures (1990s)</a:t>
            </a:r>
            <a:endParaRPr lang="en-US" dirty="0">
              <a:latin typeface="Times New Roman" charset="0"/>
              <a:ea typeface="ＭＳ Ｐゴシック" charset="0"/>
            </a:endParaRPr>
          </a:p>
          <a:p>
            <a:pPr>
              <a:buFontTx/>
              <a:buNone/>
            </a:pPr>
            <a:endParaRPr lang="en-US" dirty="0">
              <a:latin typeface="Times New Roman" charset="0"/>
              <a:ea typeface="ＭＳ Ｐゴシック" charset="0"/>
              <a:cs typeface="ＭＳ Ｐゴシック" charset="0"/>
            </a:endParaRPr>
          </a:p>
          <a:p>
            <a:endParaRPr lang="en-US" dirty="0">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39940" name="Slide Number Placeholder 5"/>
          <p:cNvSpPr>
            <a:spLocks noGrp="1"/>
          </p:cNvSpPr>
          <p:nvPr>
            <p:ph type="sldNum" sz="quarter" idx="1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D5FE43BC-676A-A342-8B42-307874933A3D}" type="slidenum">
              <a:rPr lang="en-US" sz="1400">
                <a:solidFill>
                  <a:srgbClr val="09213B"/>
                </a:solidFill>
                <a:latin typeface="Times New Roman" charset="0"/>
              </a:rPr>
              <a:pPr eaLnBrk="1" hangingPunct="1"/>
              <a:t>7</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09532639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9318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DFFEF1C1-D672-E84C-8804-673FD49D6EA8}" type="slidenum">
              <a:rPr lang="en-US" smtClean="0"/>
              <a:pPr>
                <a:defRPr/>
              </a:pPr>
              <a:t>70</a:t>
            </a:fld>
            <a:endParaRPr lang="en-US" dirty="0"/>
          </a:p>
        </p:txBody>
      </p:sp>
      <p:pic>
        <p:nvPicPr>
          <p:cNvPr id="93190" name="Picture 5" descr="water_treatment.tiff"/>
          <p:cNvPicPr>
            <a:picLocks noChangeAspect="1"/>
          </p:cNvPicPr>
          <p:nvPr/>
        </p:nvPicPr>
        <p:blipFill>
          <a:blip r:embed="rId2"/>
          <a:srcRect/>
          <a:stretch>
            <a:fillRect/>
          </a:stretch>
        </p:blipFill>
        <p:spPr bwMode="auto">
          <a:xfrm>
            <a:off x="1922463" y="161925"/>
            <a:ext cx="6400800" cy="6181725"/>
          </a:xfrm>
          <a:prstGeom prst="rect">
            <a:avLst/>
          </a:prstGeom>
          <a:noFill/>
          <a:ln w="9525">
            <a:noFill/>
            <a:miter lim="800000"/>
            <a:headEnd/>
            <a:tailEnd/>
          </a:ln>
        </p:spPr>
      </p:pic>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Exam question</a:t>
            </a:r>
            <a:endParaRPr lang="en-US" dirty="0"/>
          </a:p>
        </p:txBody>
      </p:sp>
      <p:sp>
        <p:nvSpPr>
          <p:cNvPr id="3" name="Content Placeholder 2"/>
          <p:cNvSpPr>
            <a:spLocks noGrp="1"/>
          </p:cNvSpPr>
          <p:nvPr>
            <p:ph idx="1"/>
          </p:nvPr>
        </p:nvSpPr>
        <p:spPr>
          <a:xfrm>
            <a:off x="1270000" y="1341438"/>
            <a:ext cx="7620000" cy="4784725"/>
          </a:xfrm>
        </p:spPr>
        <p:txBody>
          <a:bodyPr/>
          <a:lstStyle/>
          <a:p>
            <a:pPr marL="0" indent="0">
              <a:buFontTx/>
              <a:buNone/>
              <a:defRPr/>
            </a:pPr>
            <a:r>
              <a:rPr lang="en-US" dirty="0" smtClean="0"/>
              <a:t>The treatment method illustrated on page 14 has four processes which can remove the contaminants that may be found in water extracted from the lake.</a:t>
            </a:r>
          </a:p>
          <a:p>
            <a:pPr marL="0" indent="0">
              <a:buFontTx/>
              <a:buNone/>
              <a:defRPr/>
            </a:pPr>
            <a:endParaRPr lang="en-US" dirty="0" smtClean="0"/>
          </a:p>
          <a:p>
            <a:pPr marL="0" indent="0">
              <a:buFontTx/>
              <a:buNone/>
              <a:defRPr/>
            </a:pPr>
            <a:r>
              <a:rPr lang="en-US" dirty="0" smtClean="0"/>
              <a:t>Select ONE of the four processes and explain how this process reduces the risk of infection from pathogens.</a:t>
            </a:r>
          </a:p>
          <a:p>
            <a:pPr>
              <a:defRPr/>
            </a:pPr>
            <a:endParaRPr lang="en-US" dirty="0" smtClean="0"/>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8479CCE4-717D-9C4E-ADC4-37FCBFF2D13E}" type="slidenum">
              <a:rPr lang="en-US" smtClean="0"/>
              <a:pPr>
                <a:defRPr/>
              </a:pPr>
              <a:t>71</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Student answer: grade 3-4</a:t>
            </a:r>
            <a:endParaRPr lang="en-US" dirty="0"/>
          </a:p>
        </p:txBody>
      </p:sp>
      <p:sp>
        <p:nvSpPr>
          <p:cNvPr id="9523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spcAft>
                <a:spcPts val="1200"/>
              </a:spcAft>
              <a:buFontTx/>
              <a:buNone/>
            </a:pPr>
            <a:r>
              <a:rPr lang="en-US" smtClean="0">
                <a:ea typeface="Handwriting - Dakota" charset="0"/>
                <a:cs typeface="Handwriting - Dakota" charset="0"/>
              </a:rPr>
              <a:t>	</a:t>
            </a:r>
          </a:p>
          <a:p>
            <a:pPr>
              <a:spcAft>
                <a:spcPts val="1200"/>
              </a:spcAft>
              <a:buFontTx/>
              <a:buNone/>
            </a:pPr>
            <a:r>
              <a:rPr lang="en-US" smtClean="0">
                <a:ea typeface="Handwriting - Dakota" charset="0"/>
                <a:cs typeface="Handwriting - Dakota" charset="0"/>
              </a:rPr>
              <a:t>	Disinfection. This adds chemicals to the water that is very likely to kill any micro-organisms. Chlorine is often used for example to balance the water and make it a standard that is good enough for drinking</a:t>
            </a:r>
          </a:p>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BA59E6C2-9ADF-5940-A799-F10B254ACECE}" type="slidenum">
              <a:rPr lang="en-US" smtClean="0"/>
              <a:pPr>
                <a:defRPr/>
              </a:pPr>
              <a:t>72</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Student answer: grade 5-6</a:t>
            </a:r>
            <a:endParaRPr lang="en-US" dirty="0"/>
          </a:p>
        </p:txBody>
      </p:sp>
      <p:sp>
        <p:nvSpPr>
          <p:cNvPr id="3" name="Content Placeholder 2"/>
          <p:cNvSpPr>
            <a:spLocks noGrp="1"/>
          </p:cNvSpPr>
          <p:nvPr>
            <p:ph idx="1"/>
          </p:nvPr>
        </p:nvSpPr>
        <p:spPr>
          <a:xfrm>
            <a:off x="1270000" y="1341438"/>
            <a:ext cx="7620000" cy="4784725"/>
          </a:xfrm>
        </p:spPr>
        <p:txBody>
          <a:bodyPr>
            <a:normAutofit fontScale="92500"/>
          </a:bodyPr>
          <a:lstStyle/>
          <a:p>
            <a:pPr>
              <a:defRPr/>
            </a:pPr>
            <a:r>
              <a:rPr lang="en-US" dirty="0" smtClean="0">
                <a:ea typeface="Lucida Handwriting" pitchFamily="-111" charset="0"/>
                <a:cs typeface="Handwriting - Dakota"/>
              </a:rPr>
              <a:t>Disinfecting water involves the process of chlorination (the addition of chlorine). Also, </a:t>
            </a:r>
            <a:r>
              <a:rPr lang="en-US" dirty="0" err="1" smtClean="0">
                <a:ea typeface="Lucida Handwriting" pitchFamily="-111" charset="0"/>
                <a:cs typeface="Handwriting - Dakota"/>
              </a:rPr>
              <a:t>chloroammination</a:t>
            </a:r>
            <a:r>
              <a:rPr lang="en-US" dirty="0" smtClean="0">
                <a:ea typeface="Lucida Handwriting" pitchFamily="-111" charset="0"/>
                <a:cs typeface="Handwriting - Dakota"/>
              </a:rPr>
              <a:t> is used as chlorine and ammine compounds serve as a longer lasting disinfectant. These disinfectants kill pathogens, such as </a:t>
            </a:r>
            <a:r>
              <a:rPr lang="en-US" dirty="0" err="1" smtClean="0">
                <a:ea typeface="Lucida Handwriting" pitchFamily="-111" charset="0"/>
                <a:cs typeface="Handwriting - Dakota"/>
              </a:rPr>
              <a:t>giardia</a:t>
            </a:r>
            <a:r>
              <a:rPr lang="en-US" dirty="0" smtClean="0">
                <a:ea typeface="Lucida Handwriting" pitchFamily="-111" charset="0"/>
                <a:cs typeface="Handwriting - Dakota"/>
              </a:rPr>
              <a:t> and cryptosporidium, which could otherwise contaminate the water. Therefore, they reduce the risk of infection caused by pathogens in water used for drinking and food preparation.</a:t>
            </a:r>
            <a:endParaRPr lang="en-US" dirty="0" smtClean="0">
              <a:cs typeface="Handwriting - Dakota"/>
            </a:endParaRP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26DAB195-80BD-D94F-A697-C914D1CFFE9B}" type="slidenum">
              <a:rPr lang="en-US" smtClean="0"/>
              <a:pPr>
                <a:defRPr/>
              </a:pPr>
              <a:t>73</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solidFill>
                  <a:srgbClr val="008000"/>
                </a:solidFill>
              </a:rPr>
              <a:t>Power words</a:t>
            </a:r>
            <a:r>
              <a:rPr lang="en-US" dirty="0" smtClean="0"/>
              <a:t>: grade 3-4</a:t>
            </a:r>
            <a:endParaRPr lang="en-US" dirty="0"/>
          </a:p>
        </p:txBody>
      </p:sp>
      <p:sp>
        <p:nvSpPr>
          <p:cNvPr id="97283"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buFontTx/>
              <a:buNone/>
            </a:pPr>
            <a:endParaRPr lang="en-US" smtClean="0">
              <a:solidFill>
                <a:srgbClr val="FF0000"/>
              </a:solidFill>
              <a:ea typeface="Handwriting - Dakota" charset="0"/>
              <a:cs typeface="Handwriting - Dakota" charset="0"/>
            </a:endParaRPr>
          </a:p>
          <a:p>
            <a:pPr>
              <a:buFontTx/>
              <a:buNone/>
            </a:pPr>
            <a:r>
              <a:rPr lang="en-US" smtClean="0">
                <a:solidFill>
                  <a:srgbClr val="FF0000"/>
                </a:solidFill>
                <a:ea typeface="Handwriting - Dakota" charset="0"/>
                <a:cs typeface="Handwriting - Dakota" charset="0"/>
              </a:rPr>
              <a:t>	</a:t>
            </a:r>
            <a:r>
              <a:rPr lang="en-US" smtClean="0">
                <a:solidFill>
                  <a:srgbClr val="008000"/>
                </a:solidFill>
                <a:ea typeface="Handwriting - Dakota" charset="0"/>
                <a:cs typeface="Handwriting - Dakota" charset="0"/>
              </a:rPr>
              <a:t>Disinfection</a:t>
            </a:r>
            <a:r>
              <a:rPr lang="en-US" smtClean="0">
                <a:solidFill>
                  <a:srgbClr val="000000"/>
                </a:solidFill>
                <a:ea typeface="Handwriting - Dakota" charset="0"/>
                <a:cs typeface="Handwriting - Dakota" charset="0"/>
              </a:rPr>
              <a:t>. </a:t>
            </a:r>
            <a:r>
              <a:rPr lang="en-US" smtClean="0">
                <a:ea typeface="Handwriting - Dakota" charset="0"/>
                <a:cs typeface="Handwriting - Dakota" charset="0"/>
              </a:rPr>
              <a:t>This adds </a:t>
            </a:r>
            <a:r>
              <a:rPr lang="en-US" smtClean="0">
                <a:solidFill>
                  <a:srgbClr val="008000"/>
                </a:solidFill>
                <a:ea typeface="Handwriting - Dakota" charset="0"/>
                <a:cs typeface="Handwriting - Dakota" charset="0"/>
              </a:rPr>
              <a:t>chemicals </a:t>
            </a:r>
            <a:r>
              <a:rPr lang="en-US" smtClean="0">
                <a:ea typeface="Handwriting - Dakota" charset="0"/>
                <a:cs typeface="Handwriting - Dakota" charset="0"/>
              </a:rPr>
              <a:t>to the water that is very likely to kill any </a:t>
            </a:r>
            <a:r>
              <a:rPr lang="en-US" smtClean="0">
                <a:solidFill>
                  <a:srgbClr val="008000"/>
                </a:solidFill>
                <a:ea typeface="Handwriting - Dakota" charset="0"/>
                <a:cs typeface="Handwriting - Dakota" charset="0"/>
              </a:rPr>
              <a:t>micro-organisms</a:t>
            </a:r>
            <a:r>
              <a:rPr lang="en-US" smtClean="0">
                <a:solidFill>
                  <a:srgbClr val="000000"/>
                </a:solidFill>
                <a:ea typeface="Handwriting - Dakota" charset="0"/>
                <a:cs typeface="Handwriting - Dakota" charset="0"/>
              </a:rPr>
              <a:t>. </a:t>
            </a:r>
            <a:r>
              <a:rPr lang="en-US" smtClean="0">
                <a:solidFill>
                  <a:srgbClr val="008000"/>
                </a:solidFill>
                <a:ea typeface="Handwriting - Dakota" charset="0"/>
                <a:cs typeface="Handwriting - Dakota" charset="0"/>
              </a:rPr>
              <a:t>Chlorine </a:t>
            </a:r>
            <a:r>
              <a:rPr lang="en-US" smtClean="0">
                <a:ea typeface="Handwriting - Dakota" charset="0"/>
                <a:cs typeface="Handwriting - Dakota" charset="0"/>
              </a:rPr>
              <a:t>is often used for example to balance the water and make it a standard that is good enough for drinking</a:t>
            </a:r>
          </a:p>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1CB4C0C3-B888-8E43-8A26-6365EAB00618}" type="slidenum">
              <a:rPr lang="en-US" smtClean="0"/>
              <a:pPr>
                <a:defRPr/>
              </a:pPr>
              <a:t>74</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solidFill>
                  <a:srgbClr val="008000"/>
                </a:solidFill>
              </a:rPr>
              <a:t>Power words</a:t>
            </a:r>
            <a:r>
              <a:rPr lang="en-US" dirty="0" smtClean="0"/>
              <a:t>: grade 5-6</a:t>
            </a:r>
            <a:endParaRPr lang="en-US" dirty="0"/>
          </a:p>
        </p:txBody>
      </p:sp>
      <p:sp>
        <p:nvSpPr>
          <p:cNvPr id="3" name="Content Placeholder 2"/>
          <p:cNvSpPr>
            <a:spLocks noGrp="1"/>
          </p:cNvSpPr>
          <p:nvPr>
            <p:ph idx="1"/>
          </p:nvPr>
        </p:nvSpPr>
        <p:spPr>
          <a:xfrm>
            <a:off x="1270000" y="1341438"/>
            <a:ext cx="7620000" cy="4784725"/>
          </a:xfrm>
        </p:spPr>
        <p:txBody>
          <a:bodyPr>
            <a:normAutofit fontScale="92500"/>
          </a:bodyPr>
          <a:lstStyle/>
          <a:p>
            <a:pPr>
              <a:defRPr/>
            </a:pPr>
            <a:r>
              <a:rPr lang="en-US" dirty="0" smtClean="0">
                <a:ea typeface="Lucida Handwriting" pitchFamily="-111" charset="0"/>
                <a:cs typeface="Handwriting - Dakota"/>
              </a:rPr>
              <a:t>Disinfecting water involves the process of </a:t>
            </a:r>
            <a:r>
              <a:rPr lang="en-US" dirty="0" smtClean="0">
                <a:solidFill>
                  <a:srgbClr val="008000"/>
                </a:solidFill>
                <a:ea typeface="Lucida Handwriting" pitchFamily="-111" charset="0"/>
                <a:cs typeface="Handwriting - Dakota"/>
              </a:rPr>
              <a:t>chlorination </a:t>
            </a:r>
            <a:r>
              <a:rPr lang="en-US" dirty="0" smtClean="0">
                <a:ea typeface="Lucida Handwriting" pitchFamily="-111" charset="0"/>
                <a:cs typeface="Handwriting - Dakota"/>
              </a:rPr>
              <a:t>(the addition of </a:t>
            </a:r>
            <a:r>
              <a:rPr lang="en-US" dirty="0" smtClean="0">
                <a:solidFill>
                  <a:srgbClr val="008000"/>
                </a:solidFill>
                <a:ea typeface="Lucida Handwriting" pitchFamily="-111" charset="0"/>
                <a:cs typeface="Handwriting - Dakota"/>
              </a:rPr>
              <a:t>chlorine</a:t>
            </a:r>
            <a:r>
              <a:rPr lang="en-US" dirty="0" smtClean="0">
                <a:ea typeface="Lucida Handwriting" pitchFamily="-111" charset="0"/>
                <a:cs typeface="Handwriting - Dakota"/>
              </a:rPr>
              <a:t>). Also, </a:t>
            </a:r>
            <a:r>
              <a:rPr lang="en-US" dirty="0" err="1" smtClean="0">
                <a:solidFill>
                  <a:srgbClr val="008000"/>
                </a:solidFill>
                <a:ea typeface="Lucida Handwriting" pitchFamily="-111" charset="0"/>
                <a:cs typeface="Handwriting - Dakota"/>
              </a:rPr>
              <a:t>chloroammination</a:t>
            </a:r>
            <a:r>
              <a:rPr lang="en-US" dirty="0" smtClean="0">
                <a:solidFill>
                  <a:srgbClr val="008000"/>
                </a:solidFill>
                <a:ea typeface="Lucida Handwriting" pitchFamily="-111" charset="0"/>
                <a:cs typeface="Handwriting - Dakota"/>
              </a:rPr>
              <a:t> </a:t>
            </a:r>
            <a:r>
              <a:rPr lang="en-US" dirty="0" smtClean="0">
                <a:ea typeface="Lucida Handwriting" pitchFamily="-111" charset="0"/>
                <a:cs typeface="Handwriting - Dakota"/>
              </a:rPr>
              <a:t>is used as </a:t>
            </a:r>
            <a:r>
              <a:rPr lang="en-US" dirty="0" smtClean="0">
                <a:solidFill>
                  <a:srgbClr val="008000"/>
                </a:solidFill>
                <a:ea typeface="Lucida Handwriting" pitchFamily="-111" charset="0"/>
                <a:cs typeface="Handwriting - Dakota"/>
              </a:rPr>
              <a:t>chlorine </a:t>
            </a:r>
            <a:r>
              <a:rPr lang="en-US" dirty="0" smtClean="0">
                <a:ea typeface="Lucida Handwriting" pitchFamily="-111" charset="0"/>
                <a:cs typeface="Handwriting - Dakota"/>
              </a:rPr>
              <a:t>and </a:t>
            </a:r>
            <a:r>
              <a:rPr lang="en-US" dirty="0" smtClean="0">
                <a:solidFill>
                  <a:srgbClr val="008000"/>
                </a:solidFill>
                <a:ea typeface="Lucida Handwriting" pitchFamily="-111" charset="0"/>
                <a:cs typeface="Handwriting - Dakota"/>
              </a:rPr>
              <a:t>ammine compounds </a:t>
            </a:r>
            <a:r>
              <a:rPr lang="en-US" dirty="0" smtClean="0">
                <a:ea typeface="Lucida Handwriting" pitchFamily="-111" charset="0"/>
                <a:cs typeface="Handwriting - Dakota"/>
              </a:rPr>
              <a:t>serve as a longer lasting disinfectant. These disinfectants kill </a:t>
            </a:r>
            <a:r>
              <a:rPr lang="en-US" dirty="0" smtClean="0">
                <a:solidFill>
                  <a:srgbClr val="008000"/>
                </a:solidFill>
                <a:ea typeface="Lucida Handwriting" pitchFamily="-111" charset="0"/>
                <a:cs typeface="Handwriting - Dakota"/>
              </a:rPr>
              <a:t>pathogens</a:t>
            </a:r>
            <a:r>
              <a:rPr lang="en-US" dirty="0" smtClean="0">
                <a:ea typeface="Lucida Handwriting" pitchFamily="-111" charset="0"/>
                <a:cs typeface="Handwriting - Dakota"/>
              </a:rPr>
              <a:t>, such as </a:t>
            </a:r>
            <a:r>
              <a:rPr lang="en-US" dirty="0" err="1" smtClean="0">
                <a:solidFill>
                  <a:srgbClr val="008000"/>
                </a:solidFill>
                <a:ea typeface="Lucida Handwriting" pitchFamily="-111" charset="0"/>
                <a:cs typeface="Handwriting - Dakota"/>
              </a:rPr>
              <a:t>giardia</a:t>
            </a:r>
            <a:r>
              <a:rPr lang="en-US" dirty="0" smtClean="0">
                <a:solidFill>
                  <a:srgbClr val="008000"/>
                </a:solidFill>
                <a:ea typeface="Lucida Handwriting" pitchFamily="-111" charset="0"/>
                <a:cs typeface="Handwriting - Dakota"/>
              </a:rPr>
              <a:t> </a:t>
            </a:r>
            <a:r>
              <a:rPr lang="en-US" dirty="0" smtClean="0">
                <a:ea typeface="Lucida Handwriting" pitchFamily="-111" charset="0"/>
                <a:cs typeface="Handwriting - Dakota"/>
              </a:rPr>
              <a:t>and </a:t>
            </a:r>
            <a:r>
              <a:rPr lang="en-US" dirty="0" smtClean="0">
                <a:solidFill>
                  <a:srgbClr val="008000"/>
                </a:solidFill>
                <a:ea typeface="Lucida Handwriting" pitchFamily="-111" charset="0"/>
                <a:cs typeface="Handwriting - Dakota"/>
              </a:rPr>
              <a:t>cryptosporidium</a:t>
            </a:r>
            <a:r>
              <a:rPr lang="en-US" dirty="0" smtClean="0">
                <a:ea typeface="Lucida Handwriting" pitchFamily="-111" charset="0"/>
                <a:cs typeface="Handwriting - Dakota"/>
              </a:rPr>
              <a:t>, which could otherwise contaminate the water. Therefore, they reduce the risk of </a:t>
            </a:r>
            <a:r>
              <a:rPr lang="en-US" dirty="0" smtClean="0">
                <a:solidFill>
                  <a:srgbClr val="008000"/>
                </a:solidFill>
                <a:ea typeface="Lucida Handwriting" pitchFamily="-111" charset="0"/>
                <a:cs typeface="Handwriting - Dakota"/>
              </a:rPr>
              <a:t>infection </a:t>
            </a:r>
            <a:r>
              <a:rPr lang="en-US" dirty="0" smtClean="0">
                <a:ea typeface="Lucida Handwriting" pitchFamily="-111" charset="0"/>
                <a:cs typeface="Handwriting - Dakota"/>
              </a:rPr>
              <a:t>caused by </a:t>
            </a:r>
            <a:r>
              <a:rPr lang="en-US" dirty="0" smtClean="0">
                <a:solidFill>
                  <a:srgbClr val="008000"/>
                </a:solidFill>
                <a:ea typeface="Lucida Handwriting" pitchFamily="-111" charset="0"/>
                <a:cs typeface="Handwriting - Dakota"/>
              </a:rPr>
              <a:t>pathogens </a:t>
            </a:r>
            <a:r>
              <a:rPr lang="en-US" dirty="0" smtClean="0">
                <a:ea typeface="Lucida Handwriting" pitchFamily="-111" charset="0"/>
                <a:cs typeface="Handwriting - Dakota"/>
              </a:rPr>
              <a:t>in water used for drinking and food preparation.</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2972A4E0-878C-1F46-B3F4-3BFF6A767137}" type="slidenum">
              <a:rPr lang="en-US" smtClean="0"/>
              <a:pPr>
                <a:defRPr/>
              </a:pPr>
              <a:t>75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err="1" smtClean="0">
                <a:solidFill>
                  <a:srgbClr val="FF0000"/>
                </a:solidFill>
              </a:rPr>
              <a:t>Nominalisation</a:t>
            </a:r>
            <a:r>
              <a:rPr lang="en-US" dirty="0" smtClean="0"/>
              <a:t>: grade 3-4</a:t>
            </a:r>
            <a:endParaRPr lang="en-US" dirty="0"/>
          </a:p>
        </p:txBody>
      </p:sp>
      <p:sp>
        <p:nvSpPr>
          <p:cNvPr id="9933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US" smtClean="0">
                <a:solidFill>
                  <a:srgbClr val="008000"/>
                </a:solidFill>
                <a:ea typeface="Handwriting - Dakota" charset="0"/>
                <a:cs typeface="Handwriting - Dakota" charset="0"/>
              </a:rPr>
              <a:t>	</a:t>
            </a:r>
          </a:p>
          <a:p>
            <a:pPr>
              <a:buFontTx/>
              <a:buNone/>
            </a:pPr>
            <a:r>
              <a:rPr lang="en-US" smtClean="0">
                <a:solidFill>
                  <a:srgbClr val="008000"/>
                </a:solidFill>
                <a:ea typeface="Handwriting - Dakota" charset="0"/>
                <a:cs typeface="Handwriting - Dakota" charset="0"/>
              </a:rPr>
              <a:t>	</a:t>
            </a:r>
            <a:r>
              <a:rPr lang="en-US" smtClean="0">
                <a:solidFill>
                  <a:srgbClr val="FF0000"/>
                </a:solidFill>
                <a:ea typeface="Handwriting - Dakota" charset="0"/>
                <a:cs typeface="Handwriting - Dakota" charset="0"/>
              </a:rPr>
              <a:t>Disinfection</a:t>
            </a:r>
            <a:r>
              <a:rPr lang="en-US" smtClean="0">
                <a:solidFill>
                  <a:srgbClr val="000000"/>
                </a:solidFill>
                <a:ea typeface="Handwriting - Dakota" charset="0"/>
                <a:cs typeface="Handwriting - Dakota" charset="0"/>
              </a:rPr>
              <a:t>. </a:t>
            </a:r>
            <a:r>
              <a:rPr lang="en-US" smtClean="0">
                <a:ea typeface="Handwriting - Dakota" charset="0"/>
                <a:cs typeface="Handwriting - Dakota" charset="0"/>
              </a:rPr>
              <a:t>This adds chemicals to the water that is very likely to kill any micro-organisms. Chlorine is often used for example to balance the water and make it a standard that is good enough for drinking</a:t>
            </a:r>
          </a:p>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D3A1CD99-D1E9-DB4B-AF9E-E3404EA6C394}" type="slidenum">
              <a:rPr lang="en-US" smtClean="0"/>
              <a:pPr>
                <a:defRPr/>
              </a:pPr>
              <a:t>76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err="1" smtClean="0">
                <a:solidFill>
                  <a:srgbClr val="FF0000"/>
                </a:solidFill>
              </a:rPr>
              <a:t>Nominalisation</a:t>
            </a:r>
            <a:r>
              <a:rPr lang="en-US" dirty="0" smtClean="0"/>
              <a:t>: grade 5-6</a:t>
            </a:r>
            <a:endParaRPr lang="en-US" dirty="0"/>
          </a:p>
        </p:txBody>
      </p:sp>
      <p:sp>
        <p:nvSpPr>
          <p:cNvPr id="3" name="Content Placeholder 2"/>
          <p:cNvSpPr>
            <a:spLocks noGrp="1"/>
          </p:cNvSpPr>
          <p:nvPr>
            <p:ph idx="1"/>
          </p:nvPr>
        </p:nvSpPr>
        <p:spPr>
          <a:xfrm>
            <a:off x="1270000" y="1341438"/>
            <a:ext cx="7620000" cy="4784725"/>
          </a:xfrm>
        </p:spPr>
        <p:txBody>
          <a:bodyPr>
            <a:normAutofit fontScale="92500"/>
          </a:bodyPr>
          <a:lstStyle/>
          <a:p>
            <a:pPr>
              <a:defRPr/>
            </a:pPr>
            <a:r>
              <a:rPr lang="en-US" dirty="0" smtClean="0">
                <a:solidFill>
                  <a:srgbClr val="FF0000"/>
                </a:solidFill>
                <a:ea typeface="Lucida Handwriting" pitchFamily="-111" charset="0"/>
                <a:cs typeface="Handwriting - Dakota"/>
              </a:rPr>
              <a:t>Disinfecting water </a:t>
            </a:r>
            <a:r>
              <a:rPr lang="en-US" dirty="0" smtClean="0">
                <a:ea typeface="Lucida Handwriting" pitchFamily="-111" charset="0"/>
                <a:cs typeface="Handwriting - Dakota"/>
              </a:rPr>
              <a:t>involves </a:t>
            </a:r>
            <a:r>
              <a:rPr lang="en-US" dirty="0" smtClean="0">
                <a:solidFill>
                  <a:srgbClr val="FF0000"/>
                </a:solidFill>
                <a:ea typeface="Lucida Handwriting" pitchFamily="-111" charset="0"/>
                <a:cs typeface="Handwriting - Dakota"/>
              </a:rPr>
              <a:t>the process </a:t>
            </a:r>
            <a:r>
              <a:rPr lang="en-US" dirty="0" smtClean="0">
                <a:ea typeface="Lucida Handwriting" pitchFamily="-111" charset="0"/>
                <a:cs typeface="Handwriting - Dakota"/>
              </a:rPr>
              <a:t>of </a:t>
            </a:r>
            <a:r>
              <a:rPr lang="en-US" dirty="0" smtClean="0">
                <a:solidFill>
                  <a:srgbClr val="FF0000"/>
                </a:solidFill>
                <a:ea typeface="Lucida Handwriting" pitchFamily="-111" charset="0"/>
                <a:cs typeface="Handwriting - Dakota"/>
              </a:rPr>
              <a:t>chlorination </a:t>
            </a:r>
            <a:r>
              <a:rPr lang="en-US" dirty="0" smtClean="0">
                <a:ea typeface="Lucida Handwriting" pitchFamily="-111" charset="0"/>
                <a:cs typeface="Handwriting - Dakota"/>
              </a:rPr>
              <a:t>(</a:t>
            </a:r>
            <a:r>
              <a:rPr lang="en-US" dirty="0" smtClean="0">
                <a:solidFill>
                  <a:srgbClr val="FF0000"/>
                </a:solidFill>
                <a:ea typeface="Lucida Handwriting" pitchFamily="-111" charset="0"/>
                <a:cs typeface="Handwriting - Dakota"/>
              </a:rPr>
              <a:t>the addition </a:t>
            </a:r>
            <a:r>
              <a:rPr lang="en-US" dirty="0" smtClean="0">
                <a:ea typeface="Lucida Handwriting" pitchFamily="-111" charset="0"/>
                <a:cs typeface="Handwriting - Dakota"/>
              </a:rPr>
              <a:t>of chlorine). Also, </a:t>
            </a:r>
            <a:r>
              <a:rPr lang="en-US" dirty="0" err="1" smtClean="0">
                <a:solidFill>
                  <a:srgbClr val="FF0000"/>
                </a:solidFill>
                <a:ea typeface="Lucida Handwriting" pitchFamily="-111" charset="0"/>
                <a:cs typeface="Handwriting - Dakota"/>
              </a:rPr>
              <a:t>chloroammination</a:t>
            </a:r>
            <a:r>
              <a:rPr lang="en-US" dirty="0" smtClean="0">
                <a:solidFill>
                  <a:srgbClr val="FF0000"/>
                </a:solidFill>
                <a:ea typeface="Lucida Handwriting" pitchFamily="-111" charset="0"/>
                <a:cs typeface="Handwriting - Dakota"/>
              </a:rPr>
              <a:t> </a:t>
            </a:r>
            <a:r>
              <a:rPr lang="en-US" dirty="0" smtClean="0">
                <a:ea typeface="Lucida Handwriting" pitchFamily="-111" charset="0"/>
                <a:cs typeface="Handwriting - Dakota"/>
              </a:rPr>
              <a:t>is used as chlorine and ammine compounds serve as a longer lasting disinfectant. These disinfectants kill pathogens, such as </a:t>
            </a:r>
            <a:r>
              <a:rPr lang="en-US" dirty="0" err="1" smtClean="0">
                <a:ea typeface="Lucida Handwriting" pitchFamily="-111" charset="0"/>
                <a:cs typeface="Handwriting - Dakota"/>
              </a:rPr>
              <a:t>giardia</a:t>
            </a:r>
            <a:r>
              <a:rPr lang="en-US" dirty="0" smtClean="0">
                <a:ea typeface="Lucida Handwriting" pitchFamily="-111" charset="0"/>
                <a:cs typeface="Handwriting - Dakota"/>
              </a:rPr>
              <a:t> and cryptosporidium, which could otherwise contaminate the water. Therefore, they reduce </a:t>
            </a:r>
            <a:r>
              <a:rPr lang="en-US" dirty="0" smtClean="0">
                <a:solidFill>
                  <a:srgbClr val="FF0000"/>
                </a:solidFill>
                <a:ea typeface="Lucida Handwriting" pitchFamily="-111" charset="0"/>
                <a:cs typeface="Handwriting - Dakota"/>
              </a:rPr>
              <a:t>the risk </a:t>
            </a:r>
            <a:r>
              <a:rPr lang="en-US" dirty="0" smtClean="0">
                <a:ea typeface="Lucida Handwriting" pitchFamily="-111" charset="0"/>
                <a:cs typeface="Handwriting - Dakota"/>
              </a:rPr>
              <a:t>of </a:t>
            </a:r>
            <a:r>
              <a:rPr lang="en-US" dirty="0" smtClean="0">
                <a:solidFill>
                  <a:srgbClr val="FF0000"/>
                </a:solidFill>
                <a:ea typeface="Lucida Handwriting" pitchFamily="-111" charset="0"/>
                <a:cs typeface="Handwriting - Dakota"/>
              </a:rPr>
              <a:t>infection </a:t>
            </a:r>
            <a:r>
              <a:rPr lang="en-US" dirty="0" smtClean="0">
                <a:ea typeface="Lucida Handwriting" pitchFamily="-111" charset="0"/>
                <a:cs typeface="Handwriting - Dakota"/>
              </a:rPr>
              <a:t>caused by pathogens in water used for </a:t>
            </a:r>
            <a:r>
              <a:rPr lang="en-US" dirty="0" smtClean="0">
                <a:solidFill>
                  <a:srgbClr val="FF0000"/>
                </a:solidFill>
                <a:ea typeface="Lucida Handwriting" pitchFamily="-111" charset="0"/>
                <a:cs typeface="Handwriting - Dakota"/>
              </a:rPr>
              <a:t>drinking </a:t>
            </a:r>
            <a:r>
              <a:rPr lang="en-US" dirty="0" smtClean="0">
                <a:ea typeface="Lucida Handwriting" pitchFamily="-111" charset="0"/>
                <a:cs typeface="Handwriting - Dakota"/>
              </a:rPr>
              <a:t>and </a:t>
            </a:r>
            <a:r>
              <a:rPr lang="en-US" dirty="0" smtClean="0">
                <a:solidFill>
                  <a:srgbClr val="FF0000"/>
                </a:solidFill>
                <a:ea typeface="Lucida Handwriting" pitchFamily="-111" charset="0"/>
                <a:cs typeface="Handwriting - Dakota"/>
              </a:rPr>
              <a:t>food preparation</a:t>
            </a:r>
            <a:r>
              <a:rPr lang="en-US" dirty="0" smtClean="0">
                <a:solidFill>
                  <a:prstClr val="black"/>
                </a:solidFill>
                <a:ea typeface="Lucida Handwriting" pitchFamily="-111" charset="0"/>
                <a:cs typeface="Handwriting - Dakota"/>
              </a:rPr>
              <a:t>.</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20DDC742-2020-1E4F-BC83-00713FA2388C}" type="slidenum">
              <a:rPr lang="en-US" smtClean="0"/>
              <a:pPr>
                <a:defRPr/>
              </a:pPr>
              <a:t>77</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solidFill>
                  <a:srgbClr val="3366FF"/>
                </a:solidFill>
              </a:rPr>
              <a:t>Explanation</a:t>
            </a:r>
            <a:r>
              <a:rPr lang="en-US" dirty="0" smtClean="0"/>
              <a:t>: grade 3-4</a:t>
            </a:r>
            <a:endParaRPr lang="en-US" dirty="0"/>
          </a:p>
        </p:txBody>
      </p:sp>
      <p:sp>
        <p:nvSpPr>
          <p:cNvPr id="101379"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buFontTx/>
              <a:buNone/>
            </a:pPr>
            <a:endParaRPr lang="en-US" smtClean="0">
              <a:solidFill>
                <a:srgbClr val="000000"/>
              </a:solidFill>
              <a:ea typeface="Handwriting - Dakota" charset="0"/>
              <a:cs typeface="Handwriting - Dakota" charset="0"/>
            </a:endParaRPr>
          </a:p>
          <a:p>
            <a:pPr>
              <a:buFontTx/>
              <a:buNone/>
            </a:pPr>
            <a:r>
              <a:rPr lang="en-US" smtClean="0">
                <a:solidFill>
                  <a:srgbClr val="000000"/>
                </a:solidFill>
                <a:ea typeface="Handwriting - Dakota" charset="0"/>
                <a:cs typeface="Handwriting - Dakota" charset="0"/>
              </a:rPr>
              <a:t>	</a:t>
            </a:r>
            <a:r>
              <a:rPr lang="en-US" smtClean="0">
                <a:ea typeface="Handwriting - Dakota" charset="0"/>
                <a:cs typeface="Handwriting - Dakota" charset="0"/>
              </a:rPr>
              <a:t>Disinfection. </a:t>
            </a:r>
            <a:r>
              <a:rPr lang="en-US" smtClean="0">
                <a:solidFill>
                  <a:srgbClr val="000000"/>
                </a:solidFill>
                <a:ea typeface="Handwriting - Dakota" charset="0"/>
                <a:cs typeface="Handwriting - Dakota" charset="0"/>
              </a:rPr>
              <a:t>This </a:t>
            </a:r>
            <a:r>
              <a:rPr lang="en-US" smtClean="0">
                <a:solidFill>
                  <a:srgbClr val="3366FF"/>
                </a:solidFill>
                <a:ea typeface="Handwriting - Dakota" charset="0"/>
                <a:cs typeface="Handwriting - Dakota" charset="0"/>
              </a:rPr>
              <a:t>adds </a:t>
            </a:r>
            <a:r>
              <a:rPr lang="en-US" smtClean="0">
                <a:solidFill>
                  <a:srgbClr val="000000"/>
                </a:solidFill>
                <a:ea typeface="Handwriting - Dakota" charset="0"/>
                <a:cs typeface="Handwriting - Dakota" charset="0"/>
              </a:rPr>
              <a:t>chemicals to the water that is very likely to kill any micro-organisms. Chlorine is often </a:t>
            </a:r>
            <a:r>
              <a:rPr lang="en-US" smtClean="0">
                <a:solidFill>
                  <a:srgbClr val="3366FF"/>
                </a:solidFill>
                <a:ea typeface="Handwriting - Dakota" charset="0"/>
                <a:cs typeface="Handwriting - Dakota" charset="0"/>
              </a:rPr>
              <a:t>used </a:t>
            </a:r>
            <a:r>
              <a:rPr lang="en-US" smtClean="0">
                <a:solidFill>
                  <a:srgbClr val="000000"/>
                </a:solidFill>
                <a:ea typeface="Handwriting - Dakota" charset="0"/>
                <a:cs typeface="Handwriting - Dakota" charset="0"/>
              </a:rPr>
              <a:t>for example </a:t>
            </a:r>
            <a:r>
              <a:rPr lang="en-US" smtClean="0">
                <a:solidFill>
                  <a:srgbClr val="3366FF"/>
                </a:solidFill>
                <a:ea typeface="Handwriting - Dakota" charset="0"/>
                <a:cs typeface="Handwriting - Dakota" charset="0"/>
              </a:rPr>
              <a:t>to balance </a:t>
            </a:r>
            <a:r>
              <a:rPr lang="en-US" smtClean="0">
                <a:solidFill>
                  <a:srgbClr val="000000"/>
                </a:solidFill>
                <a:ea typeface="Handwriting - Dakota" charset="0"/>
                <a:cs typeface="Handwriting - Dakota" charset="0"/>
              </a:rPr>
              <a:t>the water and </a:t>
            </a:r>
            <a:r>
              <a:rPr lang="en-US" smtClean="0">
                <a:solidFill>
                  <a:srgbClr val="3366FF"/>
                </a:solidFill>
                <a:ea typeface="Handwriting - Dakota" charset="0"/>
                <a:cs typeface="Handwriting - Dakota" charset="0"/>
              </a:rPr>
              <a:t>make </a:t>
            </a:r>
            <a:r>
              <a:rPr lang="en-US" smtClean="0">
                <a:solidFill>
                  <a:srgbClr val="000000"/>
                </a:solidFill>
                <a:ea typeface="Handwriting - Dakota" charset="0"/>
                <a:cs typeface="Handwriting - Dakota" charset="0"/>
              </a:rPr>
              <a:t>it a standard that is good enough for drinking</a:t>
            </a:r>
          </a:p>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174232BB-23D4-9E4D-A3EB-4CCE311208F2}" type="slidenum">
              <a:rPr lang="en-US" smtClean="0"/>
              <a:pPr>
                <a:defRPr/>
              </a:pPr>
              <a:t>78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solidFill>
                  <a:srgbClr val="3366FF"/>
                </a:solidFill>
              </a:rPr>
              <a:t>Explanation</a:t>
            </a:r>
            <a:r>
              <a:rPr lang="en-US" dirty="0" smtClean="0"/>
              <a:t>: grade 5-6</a:t>
            </a:r>
            <a:endParaRPr lang="en-US" dirty="0"/>
          </a:p>
        </p:txBody>
      </p:sp>
      <p:sp>
        <p:nvSpPr>
          <p:cNvPr id="3" name="Content Placeholder 2"/>
          <p:cNvSpPr>
            <a:spLocks noGrp="1"/>
          </p:cNvSpPr>
          <p:nvPr>
            <p:ph idx="1"/>
          </p:nvPr>
        </p:nvSpPr>
        <p:spPr>
          <a:xfrm>
            <a:off x="1270000" y="1341438"/>
            <a:ext cx="7620000" cy="4784725"/>
          </a:xfrm>
        </p:spPr>
        <p:txBody>
          <a:bodyPr>
            <a:normAutofit fontScale="92500"/>
          </a:bodyPr>
          <a:lstStyle/>
          <a:p>
            <a:pPr>
              <a:defRPr/>
            </a:pPr>
            <a:r>
              <a:rPr lang="en-US" dirty="0" smtClean="0">
                <a:ea typeface="Lucida Handwriting" pitchFamily="-111" charset="0"/>
                <a:cs typeface="Handwriting - Dakota"/>
              </a:rPr>
              <a:t>Disinfecting water </a:t>
            </a:r>
            <a:r>
              <a:rPr lang="en-US" dirty="0" smtClean="0">
                <a:solidFill>
                  <a:srgbClr val="3366FF"/>
                </a:solidFill>
                <a:ea typeface="Lucida Handwriting" pitchFamily="-111" charset="0"/>
                <a:cs typeface="Handwriting - Dakota"/>
              </a:rPr>
              <a:t>involves </a:t>
            </a:r>
            <a:r>
              <a:rPr lang="en-US" dirty="0" smtClean="0">
                <a:ea typeface="Lucida Handwriting" pitchFamily="-111" charset="0"/>
                <a:cs typeface="Handwriting - Dakota"/>
              </a:rPr>
              <a:t>the process of chlorination (the addition of chlorine). Also, </a:t>
            </a:r>
            <a:r>
              <a:rPr lang="en-US" dirty="0" err="1" smtClean="0">
                <a:ea typeface="Lucida Handwriting" pitchFamily="-111" charset="0"/>
                <a:cs typeface="Handwriting - Dakota"/>
              </a:rPr>
              <a:t>chloroammination</a:t>
            </a:r>
            <a:r>
              <a:rPr lang="en-US" dirty="0" smtClean="0">
                <a:ea typeface="Lucida Handwriting" pitchFamily="-111" charset="0"/>
                <a:cs typeface="Handwriting - Dakota"/>
              </a:rPr>
              <a:t> is used as chlorine and ammine compounds </a:t>
            </a:r>
            <a:r>
              <a:rPr lang="en-US" dirty="0" smtClean="0">
                <a:solidFill>
                  <a:srgbClr val="3366FF"/>
                </a:solidFill>
                <a:ea typeface="Lucida Handwriting" pitchFamily="-111" charset="0"/>
                <a:cs typeface="Handwriting - Dakota"/>
              </a:rPr>
              <a:t>serve </a:t>
            </a:r>
            <a:r>
              <a:rPr lang="en-US" dirty="0" smtClean="0">
                <a:ea typeface="Lucida Handwriting" pitchFamily="-111" charset="0"/>
                <a:cs typeface="Handwriting - Dakota"/>
              </a:rPr>
              <a:t>as a longer lasting disinfectant. These disinfectants kill pathogens, such as </a:t>
            </a:r>
            <a:r>
              <a:rPr lang="en-US" dirty="0" err="1" smtClean="0">
                <a:ea typeface="Lucida Handwriting" pitchFamily="-111" charset="0"/>
                <a:cs typeface="Handwriting - Dakota"/>
              </a:rPr>
              <a:t>giardia</a:t>
            </a:r>
            <a:r>
              <a:rPr lang="en-US" dirty="0" smtClean="0">
                <a:ea typeface="Lucida Handwriting" pitchFamily="-111" charset="0"/>
                <a:cs typeface="Handwriting - Dakota"/>
              </a:rPr>
              <a:t> and cryptosporidium, which could otherwise </a:t>
            </a:r>
            <a:r>
              <a:rPr lang="en-US" dirty="0" smtClean="0">
                <a:solidFill>
                  <a:srgbClr val="3366FF"/>
                </a:solidFill>
                <a:ea typeface="Lucida Handwriting" pitchFamily="-111" charset="0"/>
                <a:cs typeface="Handwriting - Dakota"/>
              </a:rPr>
              <a:t>contaminate </a:t>
            </a:r>
            <a:r>
              <a:rPr lang="en-US" dirty="0" smtClean="0">
                <a:ea typeface="Lucida Handwriting" pitchFamily="-111" charset="0"/>
                <a:cs typeface="Handwriting - Dakota"/>
              </a:rPr>
              <a:t>the water. Therefore, they </a:t>
            </a:r>
            <a:r>
              <a:rPr lang="en-US" dirty="0" smtClean="0">
                <a:solidFill>
                  <a:srgbClr val="3366FF"/>
                </a:solidFill>
                <a:ea typeface="Lucida Handwriting" pitchFamily="-111" charset="0"/>
                <a:cs typeface="Handwriting - Dakota"/>
              </a:rPr>
              <a:t>reduce </a:t>
            </a:r>
            <a:r>
              <a:rPr lang="en-US" dirty="0" smtClean="0">
                <a:ea typeface="Lucida Handwriting" pitchFamily="-111" charset="0"/>
                <a:cs typeface="Handwriting - Dakota"/>
              </a:rPr>
              <a:t>the risk of infection </a:t>
            </a:r>
            <a:r>
              <a:rPr lang="en-US" dirty="0" smtClean="0">
                <a:solidFill>
                  <a:srgbClr val="3366FF"/>
                </a:solidFill>
                <a:ea typeface="Lucida Handwriting" pitchFamily="-111" charset="0"/>
                <a:cs typeface="Handwriting - Dakota"/>
              </a:rPr>
              <a:t>caused by </a:t>
            </a:r>
            <a:r>
              <a:rPr lang="en-US" dirty="0" smtClean="0">
                <a:ea typeface="Lucida Handwriting" pitchFamily="-111" charset="0"/>
                <a:cs typeface="Handwriting - Dakota"/>
              </a:rPr>
              <a:t>pathogens in water used for drinking and food preparation.</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09BB1E09-6EF6-D44C-958A-39742A48CC3E}" type="slidenum">
              <a:rPr lang="en-US" smtClean="0"/>
              <a:pPr>
                <a:defRPr/>
              </a:pPr>
              <a:t>79</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Bernstein’s typology</a:t>
            </a:r>
            <a:endParaRPr lang="en-US" dirty="0"/>
          </a:p>
        </p:txBody>
      </p:sp>
      <p:sp>
        <p:nvSpPr>
          <p:cNvPr id="37891"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r>
              <a:rPr lang="en-US" sz="2800" smtClean="0">
                <a:solidFill>
                  <a:srgbClr val="09213B"/>
                </a:solidFill>
              </a:rPr>
              <a:t>Horizontal discourse</a:t>
            </a:r>
          </a:p>
          <a:p>
            <a:pPr lvl="1"/>
            <a:r>
              <a:rPr lang="en-GB" sz="2400" smtClean="0">
                <a:solidFill>
                  <a:srgbClr val="09213B"/>
                </a:solidFill>
              </a:rPr>
              <a:t>everyday knowledge: ‘local, segmentally organised, context specific and dependent’ (1999: 159)</a:t>
            </a:r>
            <a:endParaRPr lang="en-US" sz="2400" smtClean="0">
              <a:solidFill>
                <a:srgbClr val="09213B"/>
              </a:solidFill>
            </a:endParaRPr>
          </a:p>
          <a:p>
            <a:r>
              <a:rPr lang="en-US" sz="2800" smtClean="0">
                <a:solidFill>
                  <a:srgbClr val="09213B"/>
                </a:solidFill>
              </a:rPr>
              <a:t>Vertical discourse</a:t>
            </a:r>
          </a:p>
          <a:p>
            <a:pPr lvl="1"/>
            <a:r>
              <a:rPr lang="en-GB" sz="2400" smtClean="0">
                <a:solidFill>
                  <a:srgbClr val="09213B"/>
                </a:solidFill>
              </a:rPr>
              <a:t>‘takes the form of a coherent, explicit, and systematically principled structure’ (1999: 159)</a:t>
            </a:r>
            <a:endParaRPr lang="en-US" sz="2400" smtClean="0">
              <a:solidFill>
                <a:srgbClr val="09213B"/>
              </a:solidFill>
            </a:endParaRPr>
          </a:p>
          <a:p>
            <a:endParaRPr lang="en-US" sz="2800" smtClean="0">
              <a:solidFill>
                <a:srgbClr val="09213B"/>
              </a:solidFill>
            </a:endParaRPr>
          </a:p>
          <a:p>
            <a:r>
              <a:rPr lang="en-US" sz="2800" smtClean="0">
                <a:solidFill>
                  <a:srgbClr val="09213B"/>
                </a:solidFill>
              </a:rPr>
              <a:t>Knowledge structures </a:t>
            </a:r>
          </a:p>
          <a:p>
            <a:pPr lvl="1"/>
            <a:r>
              <a:rPr lang="en-US" sz="2400" i="1" smtClean="0">
                <a:solidFill>
                  <a:srgbClr val="09213B"/>
                </a:solidFill>
              </a:rPr>
              <a:t>hierarchical</a:t>
            </a:r>
            <a:r>
              <a:rPr lang="en-US" sz="2400" smtClean="0">
                <a:solidFill>
                  <a:srgbClr val="09213B"/>
                </a:solidFill>
              </a:rPr>
              <a:t>: integration and subsumption</a:t>
            </a:r>
          </a:p>
          <a:p>
            <a:pPr lvl="1"/>
            <a:r>
              <a:rPr lang="en-US" sz="2400" i="1" smtClean="0">
                <a:solidFill>
                  <a:srgbClr val="09213B"/>
                </a:solidFill>
              </a:rPr>
              <a:t>horizontal</a:t>
            </a:r>
            <a:r>
              <a:rPr lang="en-US" sz="2400" smtClean="0">
                <a:solidFill>
                  <a:srgbClr val="09213B"/>
                </a:solidFill>
              </a:rPr>
              <a:t>:  accumulation and segmentation</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30D85A3E-F41C-0143-9B54-6E5CDD96BD46}" type="slidenum">
              <a:rPr lang="en-US" smtClean="0"/>
              <a:pPr>
                <a:defRPr/>
              </a:pPr>
              <a:t>8</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103427"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0AAB424A-67E3-C342-A3F5-9145A54A7203}" type="slidenum">
              <a:rPr lang="en-US" smtClean="0"/>
              <a:pPr>
                <a:defRPr/>
              </a:pPr>
              <a:t>80</a:t>
            </a:fld>
            <a:endParaRPr lang="en-US" dirty="0"/>
          </a:p>
        </p:txBody>
      </p:sp>
      <p:sp>
        <p:nvSpPr>
          <p:cNvPr id="103430" name="TextBox 10"/>
          <p:cNvSpPr txBox="1">
            <a:spLocks noChangeArrowheads="1"/>
          </p:cNvSpPr>
          <p:nvPr/>
        </p:nvSpPr>
        <p:spPr bwMode="auto">
          <a:xfrm>
            <a:off x="4140200" y="5649913"/>
            <a:ext cx="2087563" cy="461962"/>
          </a:xfrm>
          <a:prstGeom prst="rect">
            <a:avLst/>
          </a:prstGeom>
          <a:noFill/>
          <a:ln w="9525">
            <a:noFill/>
            <a:miter lim="800000"/>
            <a:headEnd/>
            <a:tailEnd/>
          </a:ln>
        </p:spPr>
        <p:txBody>
          <a:bodyPr>
            <a:prstTxWarp prst="textNoShape">
              <a:avLst/>
            </a:prstTxWarp>
            <a:spAutoFit/>
          </a:bodyPr>
          <a:lstStyle/>
          <a:p>
            <a:r>
              <a:rPr lang="en-US">
                <a:latin typeface="Times New Roman" charset="0"/>
                <a:ea typeface="Times New Roman" charset="0"/>
                <a:cs typeface="Times New Roman" charset="0"/>
              </a:rPr>
              <a:t>Rothery 1994</a:t>
            </a:r>
          </a:p>
        </p:txBody>
      </p:sp>
      <p:pic>
        <p:nvPicPr>
          <p:cNvPr id="103431" name="Picture 13" descr="WIR TLC"/>
          <p:cNvPicPr>
            <a:picLocks noChangeAspect="1" noChangeArrowheads="1"/>
          </p:cNvPicPr>
          <p:nvPr/>
        </p:nvPicPr>
        <p:blipFill>
          <a:blip r:embed="rId2"/>
          <a:srcRect/>
          <a:stretch>
            <a:fillRect/>
          </a:stretch>
        </p:blipFill>
        <p:spPr bwMode="auto">
          <a:xfrm>
            <a:off x="2768600" y="696913"/>
            <a:ext cx="4724400" cy="4713287"/>
          </a:xfrm>
          <a:prstGeom prst="rect">
            <a:avLst/>
          </a:prstGeom>
          <a:noFill/>
          <a:ln w="9525">
            <a:noFill/>
            <a:miter lim="800000"/>
            <a:headEnd/>
            <a:tailEnd/>
          </a:ln>
        </p:spPr>
      </p:pic>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7300" y="247650"/>
            <a:ext cx="7620000" cy="6108700"/>
          </a:xfrm>
        </p:spPr>
        <p:txBody>
          <a:bodyPr>
            <a:normAutofit fontScale="77500" lnSpcReduction="20000"/>
          </a:bodyPr>
          <a:lstStyle/>
          <a:p>
            <a:pPr marL="0" indent="20638" fontAlgn="auto">
              <a:spcBef>
                <a:spcPts val="0"/>
              </a:spcBef>
              <a:spcAft>
                <a:spcPts val="0"/>
              </a:spcAft>
              <a:buFontTx/>
              <a:buNone/>
              <a:defRPr/>
            </a:pPr>
            <a:r>
              <a:rPr lang="en-AU" dirty="0" smtClean="0"/>
              <a:t>Third line of defence is brought about by antigens…what goes into the body, it's gone past the first two defences.</a:t>
            </a:r>
          </a:p>
          <a:p>
            <a:pPr marL="0" indent="20638" fontAlgn="auto">
              <a:spcBef>
                <a:spcPts val="0"/>
              </a:spcBef>
              <a:spcAft>
                <a:spcPts val="0"/>
              </a:spcAft>
              <a:buFontTx/>
              <a:buNone/>
              <a:defRPr/>
            </a:pPr>
            <a:r>
              <a:rPr lang="en-AU" dirty="0" smtClean="0"/>
              <a:t> </a:t>
            </a:r>
          </a:p>
          <a:p>
            <a:pPr marL="0" indent="20638" fontAlgn="auto">
              <a:spcBef>
                <a:spcPts val="0"/>
              </a:spcBef>
              <a:spcAft>
                <a:spcPts val="0"/>
              </a:spcAft>
              <a:buFontTx/>
              <a:buNone/>
              <a:defRPr/>
            </a:pPr>
            <a:r>
              <a:rPr lang="en-AU" dirty="0" smtClean="0"/>
              <a:t>what goes into the body, it's gone past the first two defences.</a:t>
            </a:r>
          </a:p>
          <a:p>
            <a:pPr marL="0" indent="20638" fontAlgn="auto">
              <a:spcBef>
                <a:spcPts val="0"/>
              </a:spcBef>
              <a:spcAft>
                <a:spcPts val="0"/>
              </a:spcAft>
              <a:buFontTx/>
              <a:buNone/>
              <a:defRPr/>
            </a:pPr>
            <a:r>
              <a:rPr lang="en-AU" dirty="0" smtClean="0"/>
              <a:t> </a:t>
            </a:r>
          </a:p>
          <a:p>
            <a:pPr marL="0" indent="20638" fontAlgn="auto">
              <a:spcBef>
                <a:spcPts val="0"/>
              </a:spcBef>
              <a:spcAft>
                <a:spcPts val="0"/>
              </a:spcAft>
              <a:buFontTx/>
              <a:buNone/>
              <a:defRPr/>
            </a:pPr>
            <a:r>
              <a:rPr lang="en-AU" dirty="0" smtClean="0"/>
              <a:t>it comes about as a result of the pathogen having passed the first and second line of defence.</a:t>
            </a:r>
          </a:p>
          <a:p>
            <a:pPr marL="0" indent="20638" fontAlgn="auto">
              <a:spcBef>
                <a:spcPts val="0"/>
              </a:spcBef>
              <a:spcAft>
                <a:spcPts val="0"/>
              </a:spcAft>
              <a:buFontTx/>
              <a:buNone/>
              <a:defRPr/>
            </a:pPr>
            <a:r>
              <a:rPr lang="en-AU" dirty="0" smtClean="0"/>
              <a:t> </a:t>
            </a:r>
          </a:p>
          <a:p>
            <a:pPr marL="0" indent="20638" fontAlgn="auto">
              <a:spcBef>
                <a:spcPts val="0"/>
              </a:spcBef>
              <a:spcAft>
                <a:spcPts val="0"/>
              </a:spcAft>
              <a:buFontTx/>
              <a:buNone/>
              <a:defRPr/>
            </a:pPr>
            <a:r>
              <a:rPr lang="en-AU" dirty="0" smtClean="0"/>
              <a:t>it's actually designed specifically to attack that particular kind of antigen.. your first line of defence is essentially like your infantry, it's the barrier, your second line of defence is like your artillery, it just knocks out everything that is foreign. The third line of defence is like a sniper, it basically comes in and..</a:t>
            </a:r>
          </a:p>
          <a:p>
            <a:pPr marL="0" indent="20638" fontAlgn="auto">
              <a:spcBef>
                <a:spcPts val="0"/>
              </a:spcBef>
              <a:spcAft>
                <a:spcPts val="0"/>
              </a:spcAft>
              <a:buFontTx/>
              <a:buNone/>
              <a:defRPr/>
            </a:pPr>
            <a:endParaRPr lang="en-AU" dirty="0" smtClean="0"/>
          </a:p>
          <a:p>
            <a:pPr marL="0" indent="20638" fontAlgn="auto">
              <a:spcBef>
                <a:spcPts val="0"/>
              </a:spcBef>
              <a:spcAft>
                <a:spcPts val="0"/>
              </a:spcAft>
              <a:buFontTx/>
              <a:buNone/>
              <a:defRPr/>
            </a:pPr>
            <a:r>
              <a:rPr lang="en-AU" dirty="0" smtClean="0"/>
              <a:t>There are different types of lymphocytes, these being T and B cells</a:t>
            </a:r>
          </a:p>
          <a:p>
            <a:pPr>
              <a:defRPr/>
            </a:pPr>
            <a:endParaRPr lang="en-US"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062E0240-EB66-644C-A4E3-919203952476}" type="slidenum">
              <a:rPr lang="en-US" smtClean="0"/>
              <a:pPr>
                <a:defRPr/>
              </a:pPr>
              <a:t>81</a:t>
            </a:fld>
            <a:endParaRPr lang="en-US" dirty="0"/>
          </a:p>
        </p:txBody>
      </p:sp>
      <p:pic>
        <p:nvPicPr>
          <p:cNvPr id="104453" name="P 6" descr="talkingheads.jpg"/>
          <p:cNvPicPr>
            <a:picLocks noChangeAspect="1" noChangeArrowheads="1"/>
          </p:cNvPicPr>
          <p:nvPr/>
        </p:nvPicPr>
        <p:blipFill>
          <a:blip r:embed="rId2"/>
          <a:srcRect/>
          <a:stretch>
            <a:fillRect/>
          </a:stretch>
        </p:blipFill>
        <p:spPr bwMode="auto">
          <a:xfrm>
            <a:off x="0" y="0"/>
            <a:ext cx="1257300" cy="1181100"/>
          </a:xfrm>
          <a:prstGeom prst="rect">
            <a:avLst/>
          </a:prstGeom>
          <a:noFill/>
          <a:ln w="9525">
            <a:noFill/>
            <a:miter lim="800000"/>
            <a:headEnd/>
            <a:tailEnd/>
          </a:ln>
        </p:spPr>
      </p:pic>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endParaRPr lang="en-US"/>
          </a:p>
        </p:txBody>
      </p:sp>
      <p:sp>
        <p:nvSpPr>
          <p:cNvPr id="105475" name="Content Placeholder 2"/>
          <p:cNvSpPr>
            <a:spLocks noGrp="1"/>
          </p:cNvSpPr>
          <p:nvPr>
            <p:ph idx="1"/>
          </p:nvPr>
        </p:nvSpPr>
        <p:spPr bwMode="auto">
          <a:xfrm>
            <a:off x="1270000" y="1341438"/>
            <a:ext cx="7620000" cy="4784725"/>
          </a:xfrm>
          <a:noFill/>
          <a:ln>
            <a:miter lim="800000"/>
            <a:headEnd/>
            <a:tailEnd/>
          </a:ln>
        </p:spPr>
        <p:txBody>
          <a:bodyPr vert="horz" wrap="square" lIns="91440" tIns="45720" rIns="91440" bIns="45720" numCol="1" anchor="t" anchorCtr="0" compatLnSpc="1">
            <a:prstTxWarp prst="textNoShape">
              <a:avLst/>
            </a:prstTxWarp>
          </a:bodyPr>
          <a:lstStyle/>
          <a:p>
            <a:pPr>
              <a:buFontTx/>
              <a:buNone/>
            </a:pPr>
            <a:r>
              <a:rPr lang="en-AU" smtClean="0"/>
              <a:t>	The third line of defence is a specific response which targets identified antigens which have breached the first and second lines of defence. This process involves different types of lymphocytes, including T cells and B cells. </a:t>
            </a:r>
          </a:p>
          <a:p>
            <a:endParaRPr lang="en-US" smtClean="0"/>
          </a:p>
          <a:p>
            <a:endParaRPr lang="en-US"/>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344C5F7C-F812-0B49-9183-00F1CA71F300}" type="slidenum">
              <a:rPr lang="en-US" smtClean="0"/>
              <a:pPr>
                <a:defRPr/>
              </a:pPr>
              <a:t>82</a:t>
            </a:fld>
            <a:endParaRPr lang="en-US" dirty="0"/>
          </a:p>
        </p:txBody>
      </p:sp>
      <p:pic>
        <p:nvPicPr>
          <p:cNvPr id="105478" name="P 2"/>
          <p:cNvPicPr>
            <a:picLocks noChangeAspect="1" noChangeArrowheads="1"/>
          </p:cNvPicPr>
          <p:nvPr/>
        </p:nvPicPr>
        <p:blipFill>
          <a:blip r:embed="rId2"/>
          <a:srcRect/>
          <a:stretch>
            <a:fillRect/>
          </a:stretch>
        </p:blipFill>
        <p:spPr bwMode="auto">
          <a:xfrm>
            <a:off x="0" y="0"/>
            <a:ext cx="1127125" cy="1181100"/>
          </a:xfrm>
          <a:prstGeom prst="rect">
            <a:avLst/>
          </a:prstGeom>
          <a:noFill/>
          <a:ln w="9525">
            <a:noFill/>
            <a:miter lim="800000"/>
            <a:headEnd/>
            <a:tailEnd/>
          </a:ln>
        </p:spPr>
      </p:pic>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le 1"/>
          <p:cNvSpPr>
            <a:spLocks noGrp="1"/>
          </p:cNvSpPr>
          <p:nvPr>
            <p:ph type="title"/>
          </p:nvPr>
        </p:nvSpPr>
        <p:spPr/>
        <p:txBody>
          <a:bodyPr/>
          <a:lstStyle/>
          <a:p>
            <a:pPr>
              <a:defRPr/>
            </a:pPr>
            <a:endParaRPr lang="en-US"/>
          </a:p>
        </p:txBody>
      </p:sp>
      <p:sp>
        <p:nvSpPr>
          <p:cNvPr id="106501" name="Content Placeholder 2"/>
          <p:cNvSpPr>
            <a:spLocks noGrp="1"/>
          </p:cNvSpPr>
          <p:nvPr>
            <p:ph idx="1"/>
          </p:nvPr>
        </p:nvSpPr>
        <p:spPr bwMode="auto">
          <a:noFill/>
          <a:ln>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4" name="Footer Placeholder 3"/>
          <p:cNvSpPr>
            <a:spLocks noGrp="1"/>
          </p:cNvSpPr>
          <p:nvPr>
            <p:ph type="ftr" sz="quarter" idx="10"/>
          </p:nvPr>
        </p:nvSpPr>
        <p:spPr/>
        <p:txBody>
          <a:bodyPr/>
          <a:lstStyle/>
          <a:p>
            <a:pPr>
              <a:defRPr/>
            </a:pPr>
            <a:r>
              <a:rPr lang="en-US" smtClean="0"/>
              <a:t>www.legitimationcodetheory.com</a:t>
            </a:r>
            <a:endParaRPr lang="en-US"/>
          </a:p>
        </p:txBody>
      </p:sp>
      <p:sp>
        <p:nvSpPr>
          <p:cNvPr id="5" name="Slide Number Placeholder 4"/>
          <p:cNvSpPr>
            <a:spLocks noGrp="1"/>
          </p:cNvSpPr>
          <p:nvPr>
            <p:ph type="sldNum" sz="quarter" idx="11"/>
          </p:nvPr>
        </p:nvSpPr>
        <p:spPr/>
        <p:txBody>
          <a:bodyPr/>
          <a:lstStyle/>
          <a:p>
            <a:pPr>
              <a:defRPr/>
            </a:pPr>
            <a:fld id="{803E64DF-D962-EB4D-9FC4-4C90FF6ECC65}" type="slidenum">
              <a:rPr lang="en-US" smtClean="0"/>
              <a:pPr>
                <a:defRPr/>
              </a:pPr>
              <a:t>83</a:t>
            </a:fld>
            <a:endParaRPr lang="en-US"/>
          </a:p>
        </p:txBody>
      </p:sp>
      <p:sp>
        <p:nvSpPr>
          <p:cNvPr id="106504" name="Rectangle 5"/>
          <p:cNvSpPr>
            <a:spLocks noChangeArrowheads="1"/>
          </p:cNvSpPr>
          <p:nvPr/>
        </p:nvSpPr>
        <p:spPr bwMode="auto">
          <a:xfrm>
            <a:off x="0" y="0"/>
            <a:ext cx="9144000" cy="6858000"/>
          </a:xfrm>
          <a:prstGeom prst="rect">
            <a:avLst/>
          </a:prstGeom>
          <a:solidFill>
            <a:schemeClr val="bg1"/>
          </a:solidFill>
          <a:ln w="9525">
            <a:solidFill>
              <a:schemeClr val="tx1"/>
            </a:solidFill>
            <a:round/>
            <a:headEnd/>
            <a:tailEnd/>
          </a:ln>
        </p:spPr>
        <p:txBody>
          <a:bodyPr>
            <a:prstTxWarp prst="textNoShape">
              <a:avLst/>
            </a:prstTxWarp>
          </a:bodyPr>
          <a:lstStyle/>
          <a:p>
            <a:endParaRPr lang="en-US"/>
          </a:p>
        </p:txBody>
      </p:sp>
      <p:sp>
        <p:nvSpPr>
          <p:cNvPr id="106505" name="Rectangle 6"/>
          <p:cNvSpPr>
            <a:spLocks noChangeArrowheads="1"/>
          </p:cNvSpPr>
          <p:nvPr/>
        </p:nvSpPr>
        <p:spPr bwMode="auto">
          <a:xfrm>
            <a:off x="0" y="0"/>
            <a:ext cx="5181600" cy="6524625"/>
          </a:xfrm>
          <a:prstGeom prst="rect">
            <a:avLst/>
          </a:prstGeom>
          <a:noFill/>
          <a:ln w="9525">
            <a:noFill/>
            <a:miter lim="800000"/>
            <a:headEnd/>
            <a:tailEnd/>
          </a:ln>
        </p:spPr>
        <p:txBody>
          <a:bodyPr>
            <a:prstTxWarp prst="textNoShape">
              <a:avLst/>
            </a:prstTxWarp>
            <a:spAutoFit/>
          </a:bodyPr>
          <a:lstStyle/>
          <a:p>
            <a:pPr indent="20638"/>
            <a:r>
              <a:rPr lang="en-AU" sz="2200">
                <a:solidFill>
                  <a:srgbClr val="2B3E4D"/>
                </a:solidFill>
                <a:latin typeface="Times New Roman" charset="0"/>
              </a:rPr>
              <a:t>Third line of defence is </a:t>
            </a:r>
            <a:r>
              <a:rPr lang="en-AU" sz="2200">
                <a:solidFill>
                  <a:srgbClr val="3366FF"/>
                </a:solidFill>
                <a:latin typeface="Times New Roman" charset="0"/>
              </a:rPr>
              <a:t>brought about by </a:t>
            </a:r>
            <a:r>
              <a:rPr lang="en-AU" sz="2200">
                <a:solidFill>
                  <a:srgbClr val="2B3E4D"/>
                </a:solidFill>
                <a:latin typeface="Times New Roman" charset="0"/>
              </a:rPr>
              <a:t>antigens…what goes into the body, it's </a:t>
            </a:r>
            <a:r>
              <a:rPr lang="en-AU" sz="2200">
                <a:solidFill>
                  <a:srgbClr val="3366FF"/>
                </a:solidFill>
                <a:latin typeface="Times New Roman" charset="0"/>
              </a:rPr>
              <a:t>gone past </a:t>
            </a:r>
            <a:r>
              <a:rPr lang="en-AU" sz="2200">
                <a:solidFill>
                  <a:srgbClr val="2B3E4D"/>
                </a:solidFill>
                <a:latin typeface="Times New Roman" charset="0"/>
              </a:rPr>
              <a:t>the first two defences.</a:t>
            </a:r>
          </a:p>
          <a:p>
            <a:pPr indent="20638"/>
            <a:endParaRPr lang="en-AU" sz="2200">
              <a:solidFill>
                <a:srgbClr val="2B3E4D"/>
              </a:solidFill>
              <a:latin typeface="Times New Roman" charset="0"/>
            </a:endParaRPr>
          </a:p>
          <a:p>
            <a:pPr indent="20638"/>
            <a:r>
              <a:rPr lang="en-AU" sz="2200">
                <a:solidFill>
                  <a:srgbClr val="2B3E4D"/>
                </a:solidFill>
                <a:latin typeface="Times New Roman" charset="0"/>
              </a:rPr>
              <a:t>it comes about as a result of the pathogen having passed the first and second line of defence.</a:t>
            </a:r>
          </a:p>
          <a:p>
            <a:pPr indent="20638"/>
            <a:r>
              <a:rPr lang="en-AU" sz="2200">
                <a:solidFill>
                  <a:srgbClr val="2B3E4D"/>
                </a:solidFill>
                <a:latin typeface="Times New Roman" charset="0"/>
              </a:rPr>
              <a:t> </a:t>
            </a:r>
          </a:p>
          <a:p>
            <a:pPr indent="20638"/>
            <a:r>
              <a:rPr lang="en-AU" sz="2200">
                <a:solidFill>
                  <a:srgbClr val="2B3E4D"/>
                </a:solidFill>
                <a:latin typeface="Times New Roman" charset="0"/>
              </a:rPr>
              <a:t>it's actually designed specifically to attack that particular kind of antigen.., your first line of defence is essentially like your infantry, it's the barrier, your second line of defence is like your artillery, it just </a:t>
            </a:r>
            <a:r>
              <a:rPr lang="en-AU" sz="2200">
                <a:solidFill>
                  <a:srgbClr val="800000"/>
                </a:solidFill>
                <a:latin typeface="Times New Roman" charset="0"/>
              </a:rPr>
              <a:t>knocks out </a:t>
            </a:r>
            <a:r>
              <a:rPr lang="en-AU" sz="2200">
                <a:solidFill>
                  <a:srgbClr val="2B3E4D"/>
                </a:solidFill>
                <a:latin typeface="Times New Roman" charset="0"/>
              </a:rPr>
              <a:t>everything that is foreign. The third line of defence is like a sniper, it basically comes in and..</a:t>
            </a:r>
          </a:p>
          <a:p>
            <a:pPr indent="20638"/>
            <a:endParaRPr lang="en-AU" sz="2200">
              <a:solidFill>
                <a:srgbClr val="2B3E4D"/>
              </a:solidFill>
              <a:latin typeface="Times New Roman" charset="0"/>
            </a:endParaRPr>
          </a:p>
          <a:p>
            <a:pPr indent="20638"/>
            <a:r>
              <a:rPr lang="en-AU" sz="2200">
                <a:solidFill>
                  <a:srgbClr val="2B3E4D"/>
                </a:solidFill>
                <a:latin typeface="Times New Roman" charset="0"/>
              </a:rPr>
              <a:t>There are different types of lymphocytes, these being T and B cells</a:t>
            </a:r>
          </a:p>
        </p:txBody>
      </p:sp>
      <p:sp>
        <p:nvSpPr>
          <p:cNvPr id="8" name="Content Placeholder 2"/>
          <p:cNvSpPr txBox="1">
            <a:spLocks/>
          </p:cNvSpPr>
          <p:nvPr/>
        </p:nvSpPr>
        <p:spPr bwMode="auto">
          <a:xfrm>
            <a:off x="5029200" y="0"/>
            <a:ext cx="4114800" cy="6858000"/>
          </a:xfrm>
          <a:prstGeom prst="rect">
            <a:avLst/>
          </a:prstGeom>
          <a:noFill/>
          <a:ln w="9525">
            <a:noFill/>
            <a:miter lim="800000"/>
            <a:headEnd/>
            <a:tailEnd/>
          </a:ln>
        </p:spPr>
        <p:txBody>
          <a:bodyPr>
            <a:prstTxWarp prst="textNoShape">
              <a:avLst/>
            </a:prstTxWarp>
          </a:bodyPr>
          <a:lstStyle/>
          <a:p>
            <a:pPr marL="342900" indent="-342900">
              <a:spcBef>
                <a:spcPct val="20000"/>
              </a:spcBef>
              <a:defRPr/>
            </a:pPr>
            <a:r>
              <a:rPr lang="en-AU" sz="2200" kern="0" dirty="0">
                <a:solidFill>
                  <a:srgbClr val="2B3E4D"/>
                </a:solidFill>
                <a:latin typeface="+mn-lt"/>
                <a:ea typeface="+mn-ea"/>
                <a:cs typeface="+mn-cs"/>
              </a:rPr>
              <a:t>	The third line of defence is a </a:t>
            </a:r>
            <a:r>
              <a:rPr lang="en-AU" sz="2200" kern="0" dirty="0">
                <a:solidFill>
                  <a:srgbClr val="FF6600"/>
                </a:solidFill>
                <a:latin typeface="+mn-lt"/>
                <a:ea typeface="+mn-ea"/>
                <a:cs typeface="+mn-cs"/>
              </a:rPr>
              <a:t>specific response </a:t>
            </a:r>
            <a:r>
              <a:rPr lang="en-AU" sz="2200" kern="0" dirty="0">
                <a:solidFill>
                  <a:srgbClr val="2B3E4D"/>
                </a:solidFill>
                <a:latin typeface="+mn-lt"/>
                <a:ea typeface="+mn-ea"/>
                <a:cs typeface="+mn-cs"/>
              </a:rPr>
              <a:t>which </a:t>
            </a:r>
            <a:r>
              <a:rPr lang="en-AU" sz="2200" kern="0" dirty="0">
                <a:solidFill>
                  <a:srgbClr val="3366FF"/>
                </a:solidFill>
                <a:latin typeface="+mn-lt"/>
                <a:ea typeface="+mn-ea"/>
                <a:cs typeface="+mn-cs"/>
              </a:rPr>
              <a:t>targets </a:t>
            </a:r>
            <a:r>
              <a:rPr lang="en-AU" sz="2200" kern="0" dirty="0">
                <a:solidFill>
                  <a:srgbClr val="FF6600"/>
                </a:solidFill>
                <a:latin typeface="+mn-lt"/>
                <a:ea typeface="+mn-ea"/>
                <a:cs typeface="+mn-cs"/>
              </a:rPr>
              <a:t>identified antigens </a:t>
            </a:r>
            <a:r>
              <a:rPr lang="en-AU" sz="2200" kern="0" dirty="0">
                <a:solidFill>
                  <a:srgbClr val="2B3E4D"/>
                </a:solidFill>
                <a:latin typeface="+mn-lt"/>
                <a:ea typeface="+mn-ea"/>
                <a:cs typeface="+mn-cs"/>
              </a:rPr>
              <a:t>that have </a:t>
            </a:r>
            <a:r>
              <a:rPr lang="en-AU" sz="2200" kern="0" dirty="0">
                <a:solidFill>
                  <a:srgbClr val="3366FF"/>
                </a:solidFill>
                <a:latin typeface="+mn-lt"/>
                <a:ea typeface="+mn-ea"/>
                <a:cs typeface="+mn-cs"/>
              </a:rPr>
              <a:t>breached </a:t>
            </a:r>
            <a:r>
              <a:rPr lang="en-AU" sz="2200" kern="0" dirty="0">
                <a:solidFill>
                  <a:srgbClr val="2B3E4D"/>
                </a:solidFill>
                <a:latin typeface="+mn-lt"/>
                <a:ea typeface="+mn-ea"/>
                <a:cs typeface="+mn-cs"/>
              </a:rPr>
              <a:t>the first and second lines of defence. </a:t>
            </a:r>
            <a:r>
              <a:rPr lang="en-AU" sz="2200" kern="0" dirty="0">
                <a:solidFill>
                  <a:srgbClr val="FF6600"/>
                </a:solidFill>
                <a:latin typeface="+mn-lt"/>
                <a:ea typeface="+mn-ea"/>
                <a:cs typeface="+mn-cs"/>
              </a:rPr>
              <a:t>This process </a:t>
            </a:r>
            <a:r>
              <a:rPr lang="en-AU" sz="2200" kern="0" dirty="0">
                <a:solidFill>
                  <a:srgbClr val="2B3E4D"/>
                </a:solidFill>
                <a:latin typeface="+mn-lt"/>
                <a:ea typeface="+mn-ea"/>
                <a:cs typeface="+mn-cs"/>
              </a:rPr>
              <a:t>involves different types of lymphocytes, including T cells and B cells. </a:t>
            </a:r>
          </a:p>
          <a:p>
            <a:pPr marL="342900" indent="-342900">
              <a:spcBef>
                <a:spcPct val="20000"/>
              </a:spcBef>
              <a:buFontTx/>
              <a:buChar char="•"/>
              <a:defRPr/>
            </a:pPr>
            <a:endParaRPr lang="en-US" sz="3200" kern="0" dirty="0">
              <a:solidFill>
                <a:srgbClr val="2B3E4D"/>
              </a:solidFill>
              <a:latin typeface="+mn-lt"/>
              <a:ea typeface="+mn-ea"/>
              <a:cs typeface="+mn-cs"/>
            </a:endParaRPr>
          </a:p>
        </p:txBody>
      </p:sp>
    </p:spTree>
  </p:cSld>
  <p:clrMapOvr>
    <a:masterClrMapping/>
  </p:clrMapOvr>
  <p:timing>
    <p:tnLst>
      <p:par>
        <p:cTn xmlns:p14="http://schemas.microsoft.com/office/powerpoint/2010/mai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Semantic density</a:t>
            </a:r>
            <a:endParaRPr lang="en-US" dirty="0"/>
          </a:p>
        </p:txBody>
      </p:sp>
      <p:sp>
        <p:nvSpPr>
          <p:cNvPr id="58371" name="Content Placeholder 2"/>
          <p:cNvSpPr>
            <a:spLocks noGrp="1"/>
          </p:cNvSpPr>
          <p:nvPr>
            <p:ph idx="1"/>
          </p:nvPr>
        </p:nvSpPr>
        <p:spPr bwMode="auto">
          <a:xfrm>
            <a:off x="1270000" y="1341438"/>
            <a:ext cx="7620000" cy="4784725"/>
          </a:xfrm>
          <a:ln>
            <a:miter lim="800000"/>
            <a:headEnd/>
            <a:tailEnd/>
          </a:ln>
        </p:spPr>
        <p:txBody>
          <a:bodyPr vert="horz" wrap="square" lIns="91440" tIns="45720" rIns="91440" bIns="45720" numCol="1" anchor="t" anchorCtr="0" compatLnSpc="1">
            <a:prstTxWarp prst="textNoShape">
              <a:avLst/>
            </a:prstTxWarp>
            <a:normAutofit lnSpcReduction="10000"/>
          </a:bodyPr>
          <a:lstStyle/>
          <a:p>
            <a:pPr>
              <a:defRPr/>
            </a:pPr>
            <a:r>
              <a:rPr lang="en-US" dirty="0" smtClean="0"/>
              <a:t>epistemological condensation</a:t>
            </a:r>
          </a:p>
          <a:p>
            <a:pPr lvl="1">
              <a:defRPr/>
            </a:pPr>
            <a:r>
              <a:rPr lang="en-US" dirty="0" err="1" smtClean="0"/>
              <a:t>emphasises</a:t>
            </a:r>
            <a:r>
              <a:rPr lang="en-US" dirty="0" smtClean="0"/>
              <a:t> epistemic relations</a:t>
            </a:r>
          </a:p>
          <a:p>
            <a:pPr lvl="1">
              <a:defRPr/>
            </a:pPr>
            <a:endParaRPr lang="en-US" dirty="0" smtClean="0"/>
          </a:p>
          <a:p>
            <a:pPr>
              <a:defRPr/>
            </a:pPr>
            <a:r>
              <a:rPr lang="en-US" dirty="0" smtClean="0"/>
              <a:t>axiological condensation</a:t>
            </a:r>
          </a:p>
          <a:p>
            <a:pPr lvl="1">
              <a:defRPr/>
            </a:pPr>
            <a:r>
              <a:rPr lang="en-US" dirty="0" err="1" smtClean="0"/>
              <a:t>emphasises</a:t>
            </a:r>
            <a:r>
              <a:rPr lang="en-US" dirty="0" smtClean="0"/>
              <a:t> social relations</a:t>
            </a:r>
          </a:p>
          <a:p>
            <a:pPr lvl="1">
              <a:defRPr/>
            </a:pPr>
            <a:endParaRPr lang="en-US" dirty="0" smtClean="0"/>
          </a:p>
          <a:p>
            <a:pPr>
              <a:defRPr/>
            </a:pPr>
            <a:r>
              <a:rPr lang="en-US" dirty="0" smtClean="0"/>
              <a:t>can vary independently</a:t>
            </a:r>
          </a:p>
          <a:p>
            <a:pPr>
              <a:defRPr/>
            </a:pPr>
            <a:r>
              <a:rPr lang="en-US" dirty="0" smtClean="0"/>
              <a:t>condensation may be different in fields e.g. humanities / science </a:t>
            </a:r>
          </a:p>
        </p:txBody>
      </p:sp>
      <p:sp>
        <p:nvSpPr>
          <p:cNvPr id="5" name="Footer Placeholder 4"/>
          <p:cNvSpPr>
            <a:spLocks noGrp="1"/>
          </p:cNvSpPr>
          <p:nvPr>
            <p:ph type="ftr" sz="quarter" idx="14"/>
          </p:nvPr>
        </p:nvSpPr>
        <p:spPr/>
        <p:txBody>
          <a:bodyPr/>
          <a:lstStyle/>
          <a:p>
            <a:pPr>
              <a:defRPr/>
            </a:pPr>
            <a:r>
              <a:rPr lang="en-US" dirty="0" err="1"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1D49DB15-6E30-014C-9B45-6F77D226ABD4}" type="slidenum">
              <a:rPr lang="en-US" smtClean="0"/>
              <a:pPr>
                <a:defRPr/>
              </a:pPr>
              <a:t>84</a:t>
            </a:fld>
            <a:endParaRPr lang="en-US" dirty="0"/>
          </a:p>
        </p:txBody>
      </p:sp>
      <p:pic>
        <p:nvPicPr>
          <p:cNvPr id="107526" name="Picture 7"/>
          <p:cNvPicPr>
            <a:picLocks noChangeAspect="1" noChangeArrowheads="1"/>
          </p:cNvPicPr>
          <p:nvPr/>
        </p:nvPicPr>
        <p:blipFill>
          <a:blip r:embed="rId2"/>
          <a:srcRect/>
          <a:stretch>
            <a:fillRect/>
          </a:stretch>
        </p:blipFill>
        <p:spPr bwMode="auto">
          <a:xfrm>
            <a:off x="7239000" y="2919413"/>
            <a:ext cx="1651000" cy="1096962"/>
          </a:xfrm>
          <a:prstGeom prst="rect">
            <a:avLst/>
          </a:prstGeom>
          <a:noFill/>
          <a:ln w="9525">
            <a:noFill/>
            <a:miter lim="800000"/>
            <a:headEnd/>
            <a:tailEnd/>
          </a:ln>
        </p:spPr>
      </p:pic>
      <p:pic>
        <p:nvPicPr>
          <p:cNvPr id="107527" name="Picture 7"/>
          <p:cNvPicPr>
            <a:picLocks noChangeAspect="1" noChangeArrowheads="1"/>
          </p:cNvPicPr>
          <p:nvPr/>
        </p:nvPicPr>
        <p:blipFill>
          <a:blip r:embed="rId3"/>
          <a:srcRect/>
          <a:stretch>
            <a:fillRect/>
          </a:stretch>
        </p:blipFill>
        <p:spPr bwMode="auto">
          <a:xfrm>
            <a:off x="7239000" y="1341438"/>
            <a:ext cx="1651000" cy="1096962"/>
          </a:xfrm>
          <a:prstGeom prst="rect">
            <a:avLst/>
          </a:prstGeom>
          <a:noFill/>
          <a:ln w="9525">
            <a:noFill/>
            <a:miter lim="800000"/>
            <a:headEnd/>
            <a:tailEnd/>
          </a:ln>
        </p:spPr>
      </p:pic>
      <p:sp>
        <p:nvSpPr>
          <p:cNvPr id="8"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Axiological condensation</a:t>
            </a:r>
            <a:endParaRPr lang="en-US" dirty="0"/>
          </a:p>
        </p:txBody>
      </p:sp>
      <p:sp>
        <p:nvSpPr>
          <p:cNvPr id="3" name="Content Placeholder 2"/>
          <p:cNvSpPr>
            <a:spLocks noGrp="1"/>
          </p:cNvSpPr>
          <p:nvPr>
            <p:ph idx="1"/>
          </p:nvPr>
        </p:nvSpPr>
        <p:spPr>
          <a:xfrm>
            <a:off x="1270000" y="1341438"/>
            <a:ext cx="7620000" cy="4784725"/>
          </a:xfrm>
        </p:spPr>
        <p:txBody>
          <a:bodyPr>
            <a:normAutofit lnSpcReduction="10000"/>
          </a:bodyPr>
          <a:lstStyle/>
          <a:p>
            <a:pPr>
              <a:lnSpc>
                <a:spcPct val="90000"/>
              </a:lnSpc>
              <a:defRPr/>
            </a:pPr>
            <a:r>
              <a:rPr lang="en-US" sz="3600" dirty="0" smtClean="0"/>
              <a:t>‘authentic learning’ - ‘</a:t>
            </a:r>
            <a:r>
              <a:rPr lang="en-US" sz="3600" dirty="0" err="1" smtClean="0"/>
              <a:t>humanise</a:t>
            </a:r>
            <a:r>
              <a:rPr lang="en-US" sz="3600" dirty="0" smtClean="0"/>
              <a:t> the online experience with greater compassion, empathy and open-mindedness … deep and lifelong learning…real world relevance and utility.’ (Herrington, et al. 2003: 69)</a:t>
            </a:r>
            <a:r>
              <a:rPr lang="en-US" sz="3600" b="1" dirty="0" smtClean="0"/>
              <a:t> </a:t>
            </a:r>
          </a:p>
          <a:p>
            <a:pPr>
              <a:lnSpc>
                <a:spcPct val="90000"/>
              </a:lnSpc>
              <a:defRPr/>
            </a:pPr>
            <a:r>
              <a:rPr lang="en-US" sz="3600" dirty="0" smtClean="0"/>
              <a:t>design research as ‘socially responsible research’ (Reeves, et al. 2005)</a:t>
            </a:r>
          </a:p>
          <a:p>
            <a:pPr>
              <a:lnSpc>
                <a:spcPct val="90000"/>
              </a:lnSpc>
              <a:defRPr/>
            </a:pPr>
            <a:r>
              <a:rPr lang="en-US" sz="3600" dirty="0" smtClean="0"/>
              <a:t>post-structuralism as ‘critical theory’</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79DEC04D-ACB1-1B43-979E-312CC6707D32}" type="slidenum">
              <a:rPr lang="en-US" smtClean="0"/>
              <a:pPr>
                <a:defRPr/>
              </a:pPr>
              <a:t>85</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t>History and ‘isms’</a:t>
            </a:r>
            <a:endParaRPr lang="en-US" dirty="0"/>
          </a:p>
        </p:txBody>
      </p:sp>
      <p:sp>
        <p:nvSpPr>
          <p:cNvPr id="3" name="Content Placeholder 2"/>
          <p:cNvSpPr>
            <a:spLocks noGrp="1"/>
          </p:cNvSpPr>
          <p:nvPr>
            <p:ph idx="1"/>
          </p:nvPr>
        </p:nvSpPr>
        <p:spPr>
          <a:xfrm>
            <a:off x="1270000" y="1341438"/>
            <a:ext cx="7620000" cy="4784725"/>
          </a:xfrm>
        </p:spPr>
        <p:txBody>
          <a:bodyPr>
            <a:normAutofit/>
          </a:bodyPr>
          <a:lstStyle/>
          <a:p>
            <a:pPr>
              <a:defRPr/>
            </a:pPr>
            <a:r>
              <a:rPr lang="en-US" dirty="0" smtClean="0"/>
              <a:t>more technicality in History than </a:t>
            </a:r>
            <a:r>
              <a:rPr lang="en-US" dirty="0" err="1" smtClean="0"/>
              <a:t>realised</a:t>
            </a:r>
            <a:r>
              <a:rPr lang="en-US" dirty="0" smtClean="0"/>
              <a:t> previously, e.g. ‘isms’ (colonialism, nationalism, communism, etc)</a:t>
            </a:r>
          </a:p>
          <a:p>
            <a:pPr>
              <a:defRPr/>
            </a:pPr>
            <a:r>
              <a:rPr lang="en-US" dirty="0" smtClean="0"/>
              <a:t>condense axiological meanings </a:t>
            </a:r>
          </a:p>
          <a:p>
            <a:pPr>
              <a:defRPr/>
            </a:pPr>
            <a:endParaRPr lang="en-US" dirty="0" smtClean="0"/>
          </a:p>
          <a:p>
            <a:pPr>
              <a:defRPr/>
            </a:pPr>
            <a:r>
              <a:rPr lang="en-US" sz="2378" dirty="0" smtClean="0"/>
              <a:t>Martin, J.R., Maton, K. &amp; Matruglio, E. (2010) Historical cosmologies: Epistemology and axiology in Australian secondary school history. </a:t>
            </a:r>
            <a:r>
              <a:rPr lang="en-US" sz="2378" i="1" dirty="0" err="1" smtClean="0"/>
              <a:t>Revista</a:t>
            </a:r>
            <a:r>
              <a:rPr lang="en-US" sz="2378" i="1" dirty="0" smtClean="0"/>
              <a:t> </a:t>
            </a:r>
            <a:r>
              <a:rPr lang="en-US" sz="2378" i="1" dirty="0" err="1" smtClean="0"/>
              <a:t>Signos</a:t>
            </a:r>
            <a:r>
              <a:rPr lang="en-US" sz="2378" i="1" dirty="0" smtClean="0"/>
              <a:t> </a:t>
            </a:r>
            <a:r>
              <a:rPr lang="en-US" sz="2378" dirty="0" smtClean="0"/>
              <a:t>43(74): 433-463. </a:t>
            </a:r>
            <a:endParaRPr lang="en-US" sz="2378" dirty="0"/>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a:p>
        </p:txBody>
      </p:sp>
      <p:sp>
        <p:nvSpPr>
          <p:cNvPr id="6" name="Slide Number Placeholder 5"/>
          <p:cNvSpPr>
            <a:spLocks noGrp="1"/>
          </p:cNvSpPr>
          <p:nvPr>
            <p:ph type="sldNum" sz="quarter" idx="15"/>
          </p:nvPr>
        </p:nvSpPr>
        <p:spPr/>
        <p:txBody>
          <a:bodyPr/>
          <a:lstStyle/>
          <a:p>
            <a:pPr>
              <a:defRPr/>
            </a:pPr>
            <a:fld id="{4B9CD2FC-3450-D349-AA4A-612D9FDFD50C}" type="slidenum">
              <a:rPr lang="en-US" smtClean="0"/>
              <a:pPr>
                <a:defRPr/>
              </a:pPr>
              <a:t>86</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r>
              <a:rPr lang="en-US" sz="3400">
                <a:latin typeface="Times New Roman" charset="0"/>
                <a:ea typeface="ＭＳ Ｐゴシック" charset="0"/>
                <a:cs typeface="ＭＳ Ｐゴシック" charset="0"/>
              </a:rPr>
              <a:t>Critical reflection essay in business studies</a:t>
            </a:r>
          </a:p>
        </p:txBody>
      </p:sp>
      <p:sp>
        <p:nvSpPr>
          <p:cNvPr id="77827"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1FC0FA2A-2C9B-744E-AC27-100DDFEA9FFD}" type="slidenum">
              <a:rPr lang="en-US" sz="1400">
                <a:solidFill>
                  <a:srgbClr val="09213B"/>
                </a:solidFill>
                <a:latin typeface="Times New Roman" charset="0"/>
              </a:rPr>
              <a:pPr eaLnBrk="1" hangingPunct="1"/>
              <a:t>87</a:t>
            </a:fld>
            <a:endParaRPr lang="en-US" sz="1400">
              <a:solidFill>
                <a:srgbClr val="09213B"/>
              </a:solidFill>
              <a:latin typeface="Times New Roman" charset="0"/>
            </a:endParaRPr>
          </a:p>
        </p:txBody>
      </p:sp>
      <p:pic>
        <p:nvPicPr>
          <p:cNvPr id="77830"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0000" y="1874838"/>
            <a:ext cx="7620000" cy="365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7831" name="TextBox 7"/>
          <p:cNvSpPr txBox="1">
            <a:spLocks noChangeArrowheads="1"/>
          </p:cNvSpPr>
          <p:nvPr/>
        </p:nvSpPr>
        <p:spPr bwMode="auto">
          <a:xfrm>
            <a:off x="1533525" y="5868988"/>
            <a:ext cx="5222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Times New Roman" charset="0"/>
                <a:cs typeface="Times New Roman" charset="0"/>
              </a:rPr>
              <a:t>Szenes, E., Tilakaratna, N. &amp; Maton, K. (forthcoming) </a:t>
            </a:r>
          </a:p>
        </p:txBody>
      </p:sp>
    </p:spTree>
    <p:extLst>
      <p:ext uri="{BB962C8B-B14F-4D97-AF65-F5344CB8AC3E}">
        <p14:creationId xmlns:p14="http://schemas.microsoft.com/office/powerpoint/2010/main" val="4242302989"/>
      </p:ext>
    </p:extLst>
  </p:cSld>
  <p:clrMapOvr>
    <a:masterClrMapping/>
  </p:clrMapOvr>
  <p:timing>
    <p:tnLst>
      <p:par>
        <p:cTn xmlns:p14="http://schemas.microsoft.com/office/powerpoint/2010/mai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r>
              <a:rPr lang="en-US" sz="3400">
                <a:latin typeface="Times New Roman" charset="0"/>
                <a:ea typeface="ＭＳ Ｐゴシック" charset="0"/>
                <a:cs typeface="ＭＳ Ｐゴシック" charset="0"/>
              </a:rPr>
              <a:t>Critical reflection essay in social work</a:t>
            </a:r>
          </a:p>
        </p:txBody>
      </p:sp>
      <p:sp>
        <p:nvSpPr>
          <p:cNvPr id="78851" name="Content Placeholder 3"/>
          <p:cNvSpPr>
            <a:spLocks noGrp="1"/>
          </p:cNvSpPr>
          <p:nvPr>
            <p:ph sz="quarter" idx="13"/>
          </p:nvPr>
        </p:nvSpPr>
        <p:spPr bwMode="auto">
          <a:xfrm>
            <a:off x="0" y="1181100"/>
            <a:ext cx="1127125" cy="5676900"/>
          </a:xfrm>
          <a:gradFill>
            <a:gsLst>
              <a:gs pos="0">
                <a:srgbClr val="FFFFFF"/>
              </a:gs>
              <a:gs pos="60001">
                <a:srgbClr val="000028"/>
              </a:gs>
              <a:gs pos="100000">
                <a:srgbClr val="000028"/>
              </a:gs>
            </a:gsLst>
            <a:lin ang="5400000"/>
          </a:gradFill>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wrap="square" lIns="91440" tIns="45720" rIns="91440" bIns="45720" numCol="1" anchor="t" anchorCtr="0" compatLnSpc="1">
            <a:prstTxWarp prst="textNoShape">
              <a:avLst/>
            </a:prstTxWarp>
          </a:bodyPr>
          <a:lstStyle/>
          <a:p>
            <a:endParaRPr lang="en-US">
              <a:latin typeface="Times New Roman" charset="0"/>
              <a:ea typeface="ＭＳ Ｐゴシック" charset="0"/>
              <a:cs typeface="ＭＳ Ｐゴシック" charset="0"/>
            </a:endParaRPr>
          </a:p>
        </p:txBody>
      </p:sp>
      <p:sp>
        <p:nvSpPr>
          <p:cNvPr id="5" name="Footer Placeholder 4"/>
          <p:cNvSpPr>
            <a:spLocks noGrp="1"/>
          </p:cNvSpPr>
          <p:nvPr>
            <p:ph type="ftr" sz="quarter" idx="14"/>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463B7F4A-3463-B14A-B9CC-CEF8A5727629}" type="slidenum">
              <a:rPr lang="en-US" sz="1400">
                <a:solidFill>
                  <a:srgbClr val="09213B"/>
                </a:solidFill>
                <a:latin typeface="Times New Roman" charset="0"/>
              </a:rPr>
              <a:pPr eaLnBrk="1" hangingPunct="1"/>
              <a:t>88</a:t>
            </a:fld>
            <a:endParaRPr lang="en-US" sz="1400">
              <a:solidFill>
                <a:srgbClr val="09213B"/>
              </a:solidFill>
              <a:latin typeface="Times New Roman" charset="0"/>
            </a:endParaRPr>
          </a:p>
        </p:txBody>
      </p:sp>
      <p:pic>
        <p:nvPicPr>
          <p:cNvPr id="788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7125" y="1735138"/>
            <a:ext cx="8596313" cy="394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8855" name="TextBox 8"/>
          <p:cNvSpPr txBox="1">
            <a:spLocks noChangeArrowheads="1"/>
          </p:cNvSpPr>
          <p:nvPr/>
        </p:nvSpPr>
        <p:spPr bwMode="auto">
          <a:xfrm>
            <a:off x="1533525" y="5868988"/>
            <a:ext cx="52228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r>
              <a:rPr lang="en-US" sz="1800">
                <a:latin typeface="Times New Roman" charset="0"/>
                <a:cs typeface="Times New Roman" charset="0"/>
              </a:rPr>
              <a:t>Szenes, E., Tilakaratna, N. &amp; Maton, K. (forthcoming) </a:t>
            </a:r>
          </a:p>
        </p:txBody>
      </p:sp>
    </p:spTree>
    <p:extLst>
      <p:ext uri="{BB962C8B-B14F-4D97-AF65-F5344CB8AC3E}">
        <p14:creationId xmlns:p14="http://schemas.microsoft.com/office/powerpoint/2010/main" val="1505612407"/>
      </p:ext>
    </p:extLst>
  </p:cSld>
  <p:clrMapOvr>
    <a:masterClrMapping/>
  </p:clrMapOvr>
  <p:timing>
    <p:tnLst>
      <p:par>
        <p:cTn xmlns:p14="http://schemas.microsoft.com/office/powerpoint/2010/mai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r>
              <a:rPr lang="en-US">
                <a:latin typeface="Times New Roman" charset="0"/>
                <a:ea typeface="ＭＳ Ｐゴシック" charset="0"/>
                <a:cs typeface="ＭＳ Ｐゴシック" charset="0"/>
              </a:rPr>
              <a:t>Key features: </a:t>
            </a:r>
            <a:r>
              <a:rPr lang="ja-JP" altLang="en-US">
                <a:latin typeface="Times New Roman" charset="0"/>
                <a:ea typeface="ＭＳ Ｐゴシック" charset="0"/>
                <a:cs typeface="ＭＳ Ｐゴシック" charset="0"/>
              </a:rPr>
              <a:t>‘</a:t>
            </a:r>
            <a:r>
              <a:rPr lang="en-US">
                <a:latin typeface="Times New Roman" charset="0"/>
                <a:ea typeface="ＭＳ Ｐゴシック" charset="0"/>
                <a:cs typeface="ＭＳ Ｐゴシック" charset="0"/>
              </a:rPr>
              <a:t>7-Gs</a:t>
            </a:r>
            <a:r>
              <a:rPr lang="ja-JP" altLang="en-US">
                <a:latin typeface="Times New Roman" charset="0"/>
                <a:ea typeface="ＭＳ Ｐゴシック" charset="0"/>
                <a:cs typeface="ＭＳ Ｐゴシック" charset="0"/>
              </a:rPr>
              <a:t>’</a:t>
            </a:r>
            <a:endParaRPr lang="en-US">
              <a:latin typeface="Times New Roman" charset="0"/>
              <a:ea typeface="ＭＳ Ｐゴシック" charset="0"/>
              <a:cs typeface="ＭＳ Ｐゴシック" charset="0"/>
            </a:endParaRPr>
          </a:p>
        </p:txBody>
      </p:sp>
      <p:sp>
        <p:nvSpPr>
          <p:cNvPr id="79875"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a:spcAft>
                <a:spcPts val="1200"/>
              </a:spcAft>
            </a:pPr>
            <a:r>
              <a:rPr lang="en-US">
                <a:latin typeface="Times New Roman" charset="0"/>
                <a:ea typeface="ＭＳ Ｐゴシック" charset="0"/>
                <a:cs typeface="ＭＳ Ｐゴシック" charset="0"/>
              </a:rPr>
              <a:t>semantic range (gamut)</a:t>
            </a:r>
          </a:p>
          <a:p>
            <a:pPr lvl="1">
              <a:spcAft>
                <a:spcPts val="1200"/>
              </a:spcAft>
            </a:pPr>
            <a:r>
              <a:rPr lang="en-US">
                <a:latin typeface="Times New Roman" charset="0"/>
                <a:ea typeface="ＭＳ Ｐゴシック" charset="0"/>
              </a:rPr>
              <a:t>e.g. </a:t>
            </a:r>
            <a:r>
              <a:rPr lang="ja-JP" altLang="en-US">
                <a:latin typeface="Times New Roman" charset="0"/>
                <a:ea typeface="ＭＳ Ｐゴシック" charset="0"/>
              </a:rPr>
              <a:t>‘</a:t>
            </a:r>
            <a:r>
              <a:rPr lang="en-US">
                <a:latin typeface="Times New Roman" charset="0"/>
                <a:ea typeface="ＭＳ Ｐゴシック" charset="0"/>
              </a:rPr>
              <a:t>Icarus effect</a:t>
            </a:r>
            <a:r>
              <a:rPr lang="ja-JP" altLang="en-US">
                <a:latin typeface="Times New Roman" charset="0"/>
                <a:ea typeface="ＭＳ Ｐゴシック" charset="0"/>
              </a:rPr>
              <a:t>’</a:t>
            </a:r>
            <a:r>
              <a:rPr lang="en-US">
                <a:latin typeface="Times New Roman" charset="0"/>
                <a:ea typeface="ＭＳ Ｐゴシック" charset="0"/>
              </a:rPr>
              <a:t> of reaching too high</a:t>
            </a:r>
          </a:p>
          <a:p>
            <a:pPr>
              <a:spcAft>
                <a:spcPts val="1200"/>
              </a:spcAft>
            </a:pPr>
            <a:r>
              <a:rPr lang="en-US">
                <a:latin typeface="Times New Roman" charset="0"/>
                <a:ea typeface="ＭＳ Ｐゴシック" charset="0"/>
                <a:cs typeface="ＭＳ Ｐゴシック" charset="0"/>
              </a:rPr>
              <a:t>semantic shifts (going up, going down)</a:t>
            </a:r>
          </a:p>
          <a:p>
            <a:pPr>
              <a:spcAft>
                <a:spcPts val="1200"/>
              </a:spcAft>
            </a:pPr>
            <a:r>
              <a:rPr lang="en-US">
                <a:latin typeface="Times New Roman" charset="0"/>
                <a:ea typeface="ＭＳ Ｐゴシック" charset="0"/>
                <a:cs typeface="ＭＳ Ｐゴシック" charset="0"/>
              </a:rPr>
              <a:t>entry and exit points (going in, going out)</a:t>
            </a:r>
          </a:p>
          <a:p>
            <a:pPr>
              <a:spcAft>
                <a:spcPts val="1200"/>
              </a:spcAft>
            </a:pPr>
            <a:r>
              <a:rPr lang="en-US">
                <a:latin typeface="Times New Roman" charset="0"/>
                <a:ea typeface="ＭＳ Ｐゴシック" charset="0"/>
                <a:cs typeface="ＭＳ Ｐゴシック" charset="0"/>
              </a:rPr>
              <a:t>semantic flow (going along)</a:t>
            </a:r>
          </a:p>
          <a:p>
            <a:pPr>
              <a:spcAft>
                <a:spcPts val="1200"/>
              </a:spcAft>
            </a:pPr>
            <a:r>
              <a:rPr lang="en-US">
                <a:latin typeface="Times New Roman" charset="0"/>
                <a:ea typeface="ＭＳ Ｐゴシック" charset="0"/>
                <a:cs typeface="ＭＳ Ｐゴシック" charset="0"/>
              </a:rPr>
              <a:t>semantic threshold (getting it right)</a:t>
            </a:r>
          </a:p>
        </p:txBody>
      </p:sp>
      <p:sp>
        <p:nvSpPr>
          <p:cNvPr id="5" name="Footer Placeholder 4"/>
          <p:cNvSpPr>
            <a:spLocks noGrp="1"/>
          </p:cNvSpPr>
          <p:nvPr>
            <p:ph type="ftr" sz="quarter" idx="14"/>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C4DBDCA6-F8B5-EC48-8439-771A70702FD9}" type="slidenum">
              <a:rPr lang="en-US" sz="1400">
                <a:solidFill>
                  <a:srgbClr val="09213B"/>
                </a:solidFill>
                <a:latin typeface="Times New Roman" charset="0"/>
              </a:rPr>
              <a:pPr eaLnBrk="1" hangingPunct="1"/>
              <a:t>89</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24120308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pPr>
              <a:defRPr/>
            </a:pPr>
            <a:r>
              <a:rPr lang="en-US" dirty="0" smtClean="0">
                <a:solidFill>
                  <a:schemeClr val="tx1"/>
                </a:solidFill>
              </a:rPr>
              <a:t>What’s needed</a:t>
            </a:r>
            <a:endParaRPr lang="en-US" dirty="0">
              <a:solidFill>
                <a:schemeClr val="tx1"/>
              </a:solidFill>
            </a:endParaRPr>
          </a:p>
        </p:txBody>
      </p:sp>
      <p:sp>
        <p:nvSpPr>
          <p:cNvPr id="23555" name="Content Placeholder 2"/>
          <p:cNvSpPr>
            <a:spLocks noGrp="1"/>
          </p:cNvSpPr>
          <p:nvPr>
            <p:ph idx="1"/>
          </p:nvPr>
        </p:nvSpPr>
        <p:spPr bwMode="auto">
          <a:xfrm>
            <a:off x="1270000" y="1341438"/>
            <a:ext cx="7620000" cy="4784725"/>
          </a:xfrm>
          <a:ln>
            <a:miter lim="800000"/>
            <a:headEnd/>
            <a:tailEnd/>
          </a:ln>
        </p:spPr>
        <p:txBody>
          <a:bodyPr vert="horz" wrap="square" lIns="91440" tIns="45720" rIns="91440" bIns="45720" numCol="1" anchor="t" anchorCtr="0" compatLnSpc="1">
            <a:prstTxWarp prst="textNoShape">
              <a:avLst/>
            </a:prstTxWarp>
          </a:bodyPr>
          <a:lstStyle/>
          <a:p>
            <a:pPr>
              <a:buClr>
                <a:schemeClr val="tx1"/>
              </a:buClr>
              <a:defRPr/>
            </a:pPr>
            <a:r>
              <a:rPr lang="en-US" dirty="0" smtClean="0">
                <a:solidFill>
                  <a:schemeClr val="tx1"/>
                </a:solidFill>
              </a:rPr>
              <a:t>move beyond typologies to </a:t>
            </a:r>
            <a:r>
              <a:rPr lang="en-US" dirty="0" err="1" smtClean="0">
                <a:solidFill>
                  <a:schemeClr val="tx1"/>
                </a:solidFill>
              </a:rPr>
              <a:t>conceptualise</a:t>
            </a:r>
            <a:r>
              <a:rPr lang="en-US" dirty="0" smtClean="0">
                <a:solidFill>
                  <a:schemeClr val="tx1"/>
                </a:solidFill>
              </a:rPr>
              <a:t> </a:t>
            </a:r>
            <a:r>
              <a:rPr lang="en-US" dirty="0" err="1" smtClean="0">
                <a:solidFill>
                  <a:schemeClr val="tx1"/>
                </a:solidFill>
              </a:rPr>
              <a:t>organising</a:t>
            </a:r>
            <a:r>
              <a:rPr lang="en-US" dirty="0" smtClean="0">
                <a:solidFill>
                  <a:schemeClr val="tx1"/>
                </a:solidFill>
              </a:rPr>
              <a:t> principles</a:t>
            </a:r>
          </a:p>
          <a:p>
            <a:pPr lvl="1">
              <a:buClr>
                <a:schemeClr val="tx1"/>
              </a:buClr>
              <a:defRPr/>
            </a:pPr>
            <a:r>
              <a:rPr lang="en-US" dirty="0" smtClean="0">
                <a:solidFill>
                  <a:schemeClr val="tx1"/>
                </a:solidFill>
              </a:rPr>
              <a:t>difference, variation, similarity</a:t>
            </a:r>
          </a:p>
          <a:p>
            <a:pPr lvl="1">
              <a:buClr>
                <a:schemeClr val="tx1"/>
              </a:buClr>
              <a:defRPr/>
            </a:pPr>
            <a:r>
              <a:rPr lang="en-US" dirty="0" smtClean="0">
                <a:solidFill>
                  <a:schemeClr val="tx1"/>
                </a:solidFill>
              </a:rPr>
              <a:t>change over time</a:t>
            </a:r>
          </a:p>
          <a:p>
            <a:pPr>
              <a:buClr>
                <a:schemeClr val="tx1"/>
              </a:buClr>
              <a:defRPr/>
            </a:pPr>
            <a:r>
              <a:rPr lang="en-US" dirty="0" smtClean="0">
                <a:solidFill>
                  <a:schemeClr val="tx1"/>
                </a:solidFill>
              </a:rPr>
              <a:t>encompass more phenomena with conceptual economy</a:t>
            </a:r>
          </a:p>
          <a:p>
            <a:pPr>
              <a:buClr>
                <a:schemeClr val="tx1"/>
              </a:buClr>
              <a:defRPr/>
            </a:pPr>
            <a:r>
              <a:rPr lang="en-US" dirty="0" smtClean="0">
                <a:solidFill>
                  <a:schemeClr val="tx1"/>
                </a:solidFill>
              </a:rPr>
              <a:t>potential for enactment in empirical research of wide range of issues</a:t>
            </a:r>
          </a:p>
        </p:txBody>
      </p:sp>
      <p:sp>
        <p:nvSpPr>
          <p:cNvPr id="5" name="Footer Placeholder 4"/>
          <p:cNvSpPr>
            <a:spLocks noGrp="1"/>
          </p:cNvSpPr>
          <p:nvPr>
            <p:ph type="ftr" sz="quarter" idx="14"/>
          </p:nvPr>
        </p:nvSpPr>
        <p:spPr/>
        <p:txBody>
          <a:bodyPr/>
          <a:lstStyle/>
          <a:p>
            <a:pPr>
              <a:defRPr/>
            </a:pPr>
            <a:r>
              <a:rPr lang="en-US" smtClean="0"/>
              <a:t>www.legitimationcodetheory.com</a:t>
            </a:r>
            <a:endParaRPr lang="en-US" dirty="0"/>
          </a:p>
        </p:txBody>
      </p:sp>
      <p:sp>
        <p:nvSpPr>
          <p:cNvPr id="6" name="Slide Number Placeholder 5"/>
          <p:cNvSpPr>
            <a:spLocks noGrp="1"/>
          </p:cNvSpPr>
          <p:nvPr>
            <p:ph type="sldNum" sz="quarter" idx="15"/>
          </p:nvPr>
        </p:nvSpPr>
        <p:spPr/>
        <p:txBody>
          <a:bodyPr/>
          <a:lstStyle/>
          <a:p>
            <a:pPr>
              <a:defRPr/>
            </a:pPr>
            <a:fld id="{80E362CF-7C95-D243-9775-6DB82F3D3C40}" type="slidenum">
              <a:rPr lang="en-US" smtClean="0"/>
              <a:pPr>
                <a:defRPr/>
              </a:pPr>
              <a:t>9</a:t>
            </a:fld>
            <a:endParaRPr lang="en-US" dirty="0"/>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cSld>
  <p:clrMapOvr>
    <a:masterClrMapping/>
  </p:clrMapOvr>
  <p:timing>
    <p:tnLst>
      <p:par>
        <p:cTn xmlns:p14="http://schemas.microsoft.com/office/powerpoint/2010/mai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0" y="161925"/>
            <a:ext cx="7620000" cy="1019175"/>
          </a:xfrm>
        </p:spPr>
        <p:txBody>
          <a:bodyPr/>
          <a:lstStyle/>
          <a:p>
            <a:r>
              <a:rPr lang="en-US">
                <a:latin typeface="Times New Roman" charset="0"/>
                <a:ea typeface="ＭＳ Ｐゴシック" charset="0"/>
                <a:cs typeface="ＭＳ Ｐゴシック" charset="0"/>
              </a:rPr>
              <a:t>Conclusions</a:t>
            </a:r>
          </a:p>
        </p:txBody>
      </p:sp>
      <p:sp>
        <p:nvSpPr>
          <p:cNvPr id="83971" name="Content Placeholder 2"/>
          <p:cNvSpPr>
            <a:spLocks noGrp="1"/>
          </p:cNvSpPr>
          <p:nvPr>
            <p:ph idx="1"/>
          </p:nvPr>
        </p:nvSpPr>
        <p:spPr bwMode="auto">
          <a:xfrm>
            <a:off x="1270000" y="1341438"/>
            <a:ext cx="7620000" cy="4784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r>
              <a:rPr lang="en-US" dirty="0">
                <a:latin typeface="Times New Roman" charset="0"/>
                <a:ea typeface="ＭＳ Ｐゴシック" charset="0"/>
                <a:cs typeface="ＭＳ Ｐゴシック" charset="0"/>
              </a:rPr>
              <a:t>semantic profiles significant for cumulative knowledge-building and learning</a:t>
            </a:r>
          </a:p>
          <a:p>
            <a:r>
              <a:rPr lang="en-US" dirty="0" err="1">
                <a:latin typeface="Times New Roman" charset="0"/>
                <a:ea typeface="ＭＳ Ｐゴシック" charset="0"/>
                <a:cs typeface="ＭＳ Ｐゴシック" charset="0"/>
              </a:rPr>
              <a:t>maximising</a:t>
            </a:r>
            <a:r>
              <a:rPr lang="en-US" dirty="0">
                <a:latin typeface="Times New Roman" charset="0"/>
                <a:ea typeface="ＭＳ Ｐゴシック" charset="0"/>
                <a:cs typeface="ＭＳ Ｐゴシック" charset="0"/>
              </a:rPr>
              <a:t> semantic range and ability to wave are issues of social justice</a:t>
            </a:r>
          </a:p>
          <a:p>
            <a:r>
              <a:rPr lang="en-US" dirty="0">
                <a:latin typeface="Times New Roman" charset="0"/>
                <a:ea typeface="ＭＳ Ｐゴシック" charset="0"/>
                <a:cs typeface="ＭＳ Ｐゴシック" charset="0"/>
              </a:rPr>
              <a:t>LCT(Semantics) offers analysis:</a:t>
            </a:r>
          </a:p>
          <a:p>
            <a:pPr lvl="1"/>
            <a:r>
              <a:rPr lang="en-US" dirty="0">
                <a:latin typeface="Times New Roman" charset="0"/>
                <a:ea typeface="ＭＳ Ｐゴシック" charset="0"/>
              </a:rPr>
              <a:t>of </a:t>
            </a:r>
            <a:r>
              <a:rPr lang="en-US" dirty="0" err="1">
                <a:latin typeface="Times New Roman" charset="0"/>
                <a:ea typeface="ＭＳ Ｐゴシック" charset="0"/>
              </a:rPr>
              <a:t>organising</a:t>
            </a:r>
            <a:r>
              <a:rPr lang="en-US" dirty="0">
                <a:latin typeface="Times New Roman" charset="0"/>
                <a:ea typeface="ＭＳ Ｐゴシック" charset="0"/>
              </a:rPr>
              <a:t> principles </a:t>
            </a:r>
          </a:p>
          <a:p>
            <a:pPr lvl="1"/>
            <a:r>
              <a:rPr lang="en-US" dirty="0">
                <a:latin typeface="Times New Roman" charset="0"/>
                <a:ea typeface="ＭＳ Ｐゴシック" charset="0"/>
              </a:rPr>
              <a:t>of many kinds of practices; </a:t>
            </a:r>
          </a:p>
          <a:p>
            <a:pPr lvl="1"/>
            <a:r>
              <a:rPr lang="en-US" dirty="0">
                <a:latin typeface="Times New Roman" charset="0"/>
                <a:ea typeface="ＭＳ Ｐゴシック" charset="0"/>
              </a:rPr>
              <a:t>and change over time; </a:t>
            </a:r>
          </a:p>
          <a:p>
            <a:pPr lvl="1"/>
            <a:r>
              <a:rPr lang="en-US" dirty="0">
                <a:latin typeface="Times New Roman" charset="0"/>
                <a:ea typeface="ＭＳ Ｐゴシック" charset="0"/>
              </a:rPr>
              <a:t>with considerable semantic range</a:t>
            </a:r>
          </a:p>
        </p:txBody>
      </p:sp>
      <p:sp>
        <p:nvSpPr>
          <p:cNvPr id="5" name="Footer Placeholder 4"/>
          <p:cNvSpPr>
            <a:spLocks noGrp="1"/>
          </p:cNvSpPr>
          <p:nvPr>
            <p:ph type="ftr" sz="quarter" idx="14"/>
          </p:nvPr>
        </p:nvSpPr>
        <p:spPr/>
        <p:txBody>
          <a:bodyPr wrap="square" numCol="1" anchorCtr="0" compatLnSpc="1">
            <a:prstTxWarp prst="textNoShape">
              <a:avLst/>
            </a:prstTxWarp>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fontAlgn="base" hangingPunct="1">
              <a:spcBef>
                <a:spcPct val="0"/>
              </a:spcBef>
              <a:spcAft>
                <a:spcPct val="0"/>
              </a:spcAft>
            </a:pPr>
            <a:r>
              <a:rPr lang="en-US" sz="1400">
                <a:solidFill>
                  <a:schemeClr val="tx2"/>
                </a:solidFill>
                <a:latin typeface="Times New Roman" charset="0"/>
              </a:rPr>
              <a:t>www.legitimationcodetheory.com</a:t>
            </a:r>
          </a:p>
        </p:txBody>
      </p:sp>
      <p:sp>
        <p:nvSpPr>
          <p:cNvPr id="6" name="Slide Number Placeholder 5"/>
          <p:cNvSpPr>
            <a:spLocks noGrp="1"/>
          </p:cNvSpPr>
          <p:nvPr>
            <p:ph type="sldNum" sz="quarter" idx="15"/>
          </p:nvPr>
        </p:nvSpPr>
        <p:spPr/>
        <p:txBody>
          <a:bodyPr/>
          <a:lstStyle>
            <a:lvl1pPr eaLnBrk="0" hangingPunct="0">
              <a:defRPr sz="2400">
                <a:solidFill>
                  <a:schemeClr val="tx1"/>
                </a:solidFill>
                <a:latin typeface="Arial" charset="0"/>
                <a:ea typeface="ＭＳ Ｐゴシック" charset="0"/>
                <a:cs typeface="ＭＳ Ｐゴシック" charset="0"/>
              </a:defRPr>
            </a:lvl1pPr>
            <a:lvl2pPr marL="37931725" indent="-37474525" eaLnBrk="0" hangingPunct="0">
              <a:defRPr sz="2400">
                <a:solidFill>
                  <a:schemeClr val="tx1"/>
                </a:solidFill>
                <a:latin typeface="Arial" charset="0"/>
                <a:ea typeface="ＭＳ Ｐゴシック" charset="0"/>
              </a:defRPr>
            </a:lvl2pPr>
            <a:lvl3pPr eaLnBrk="0" hangingPunct="0">
              <a:defRPr sz="2400">
                <a:solidFill>
                  <a:schemeClr val="tx1"/>
                </a:solidFill>
                <a:latin typeface="Arial" charset="0"/>
                <a:ea typeface="ＭＳ Ｐゴシック" charset="0"/>
              </a:defRPr>
            </a:lvl3pPr>
            <a:lvl4pPr eaLnBrk="0" hangingPunct="0">
              <a:defRPr sz="2400">
                <a:solidFill>
                  <a:schemeClr val="tx1"/>
                </a:solidFill>
                <a:latin typeface="Arial" charset="0"/>
                <a:ea typeface="ＭＳ Ｐゴシック" charset="0"/>
              </a:defRPr>
            </a:lvl4pPr>
            <a:lvl5pPr eaLnBrk="0" hangingPunct="0">
              <a:defRPr sz="2400">
                <a:solidFill>
                  <a:schemeClr val="tx1"/>
                </a:solidFill>
                <a:latin typeface="Arial" charset="0"/>
                <a:ea typeface="ＭＳ Ｐゴシック" charset="0"/>
              </a:defRPr>
            </a:lvl5pPr>
            <a:lvl6pPr marL="457200" eaLnBrk="0" fontAlgn="base" hangingPunct="0">
              <a:spcBef>
                <a:spcPct val="0"/>
              </a:spcBef>
              <a:spcAft>
                <a:spcPct val="0"/>
              </a:spcAft>
              <a:defRPr sz="2400">
                <a:solidFill>
                  <a:schemeClr val="tx1"/>
                </a:solidFill>
                <a:latin typeface="Arial" charset="0"/>
                <a:ea typeface="ＭＳ Ｐゴシック" charset="0"/>
              </a:defRPr>
            </a:lvl6pPr>
            <a:lvl7pPr marL="914400" eaLnBrk="0" fontAlgn="base" hangingPunct="0">
              <a:spcBef>
                <a:spcPct val="0"/>
              </a:spcBef>
              <a:spcAft>
                <a:spcPct val="0"/>
              </a:spcAft>
              <a:defRPr sz="2400">
                <a:solidFill>
                  <a:schemeClr val="tx1"/>
                </a:solidFill>
                <a:latin typeface="Arial" charset="0"/>
                <a:ea typeface="ＭＳ Ｐゴシック" charset="0"/>
              </a:defRPr>
            </a:lvl7pPr>
            <a:lvl8pPr marL="1371600" eaLnBrk="0" fontAlgn="base" hangingPunct="0">
              <a:spcBef>
                <a:spcPct val="0"/>
              </a:spcBef>
              <a:spcAft>
                <a:spcPct val="0"/>
              </a:spcAft>
              <a:defRPr sz="2400">
                <a:solidFill>
                  <a:schemeClr val="tx1"/>
                </a:solidFill>
                <a:latin typeface="Arial" charset="0"/>
                <a:ea typeface="ＭＳ Ｐゴシック" charset="0"/>
              </a:defRPr>
            </a:lvl8pPr>
            <a:lvl9pPr marL="1828800" eaLnBrk="0" fontAlgn="base" hangingPunct="0">
              <a:spcBef>
                <a:spcPct val="0"/>
              </a:spcBef>
              <a:spcAft>
                <a:spcPct val="0"/>
              </a:spcAft>
              <a:defRPr sz="2400">
                <a:solidFill>
                  <a:schemeClr val="tx1"/>
                </a:solidFill>
                <a:latin typeface="Arial" charset="0"/>
                <a:ea typeface="ＭＳ Ｐゴシック" charset="0"/>
              </a:defRPr>
            </a:lvl9pPr>
          </a:lstStyle>
          <a:p>
            <a:pPr eaLnBrk="1" hangingPunct="1"/>
            <a:fld id="{7C278F14-8858-CC4A-B005-D53457C36BD1}" type="slidenum">
              <a:rPr lang="en-US" sz="1400">
                <a:solidFill>
                  <a:srgbClr val="09213B"/>
                </a:solidFill>
                <a:latin typeface="Times New Roman" charset="0"/>
              </a:rPr>
              <a:pPr eaLnBrk="1" hangingPunct="1"/>
              <a:t>90</a:t>
            </a:fld>
            <a:endParaRPr lang="en-US" sz="1400">
              <a:solidFill>
                <a:srgbClr val="09213B"/>
              </a:solidFill>
              <a:latin typeface="Times New Roman" charset="0"/>
            </a:endParaRPr>
          </a:p>
        </p:txBody>
      </p:sp>
      <p:sp>
        <p:nvSpPr>
          <p:cNvPr id="7" name="Content Placeholder 3"/>
          <p:cNvSpPr>
            <a:spLocks noGrp="1"/>
          </p:cNvSpPr>
          <p:nvPr>
            <p:ph sz="quarter" idx="13"/>
          </p:nvPr>
        </p:nvSpPr>
        <p:spPr bwMode="auto">
          <a:xfrm>
            <a:off x="0" y="1181100"/>
            <a:ext cx="1127125" cy="5676900"/>
          </a:xfrm>
          <a:gradFill>
            <a:gsLst>
              <a:gs pos="0">
                <a:srgbClr val="000028"/>
              </a:gs>
              <a:gs pos="100000">
                <a:schemeClr val="bg1"/>
              </a:gs>
              <a:gs pos="40000">
                <a:srgbClr val="000028"/>
              </a:gs>
            </a:gsLst>
          </a:gradFill>
          <a:ln>
            <a:miter lim="800000"/>
            <a:headEnd/>
            <a:tailEnd/>
          </a:ln>
        </p:spPr>
        <p:txBody>
          <a:bodyPr wrap="square" lIns="91440" tIns="45720" rIns="91440" bIns="45720" numCol="1" anchor="t" anchorCtr="0" compatLnSpc="1">
            <a:prstTxWarp prst="textNoShape">
              <a:avLst/>
            </a:prstTxWarp>
          </a:bodyPr>
          <a:lstStyle/>
          <a:p>
            <a:pPr eaLnBrk="1" hangingPunct="1">
              <a:defRPr/>
            </a:pPr>
            <a:endParaRPr lang="en-US" dirty="0"/>
          </a:p>
        </p:txBody>
      </p:sp>
    </p:spTree>
    <p:extLst>
      <p:ext uri="{BB962C8B-B14F-4D97-AF65-F5344CB8AC3E}">
        <p14:creationId xmlns:p14="http://schemas.microsoft.com/office/powerpoint/2010/main" val="1312584196"/>
      </p:ext>
    </p:extLst>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Office Theme">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Office Classic">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6497</TotalTime>
  <Words>3413</Words>
  <Application>Microsoft Macintosh PowerPoint</Application>
  <PresentationFormat>On-screen Show (4:3)</PresentationFormat>
  <Paragraphs>856</Paragraphs>
  <Slides>90</Slides>
  <Notes>0</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90</vt:i4>
      </vt:variant>
    </vt:vector>
  </HeadingPairs>
  <TitlesOfParts>
    <vt:vector size="93" baseType="lpstr">
      <vt:lpstr>Office Theme</vt:lpstr>
      <vt:lpstr>1_Office Theme</vt:lpstr>
      <vt:lpstr>Document</vt:lpstr>
      <vt:lpstr>SEMANTICS  Karl Maton University of Sydney</vt:lpstr>
      <vt:lpstr>Toolkit</vt:lpstr>
      <vt:lpstr>PowerPoint Presentation</vt:lpstr>
      <vt:lpstr>PowerPoint Presentation</vt:lpstr>
      <vt:lpstr>PowerPoint Presentation</vt:lpstr>
      <vt:lpstr>Plan</vt:lpstr>
      <vt:lpstr>Inspirations to Semantics</vt:lpstr>
      <vt:lpstr>Bernstein’s typology</vt:lpstr>
      <vt:lpstr>What’s needed</vt:lpstr>
      <vt:lpstr>Extending typology</vt:lpstr>
      <vt:lpstr>Problems with existing concepts</vt:lpstr>
      <vt:lpstr>What was needed</vt:lpstr>
      <vt:lpstr>PowerPoint Presentation</vt:lpstr>
      <vt:lpstr>Semantic gravity</vt:lpstr>
      <vt:lpstr>Semantic gravity</vt:lpstr>
      <vt:lpstr>Semantic density</vt:lpstr>
      <vt:lpstr>Gold</vt:lpstr>
      <vt:lpstr>Gold</vt:lpstr>
      <vt:lpstr>Gold</vt:lpstr>
      <vt:lpstr>Semantic density</vt:lpstr>
      <vt:lpstr>Semantics</vt:lpstr>
      <vt:lpstr>Semantic codes</vt:lpstr>
      <vt:lpstr>Kinds of curriculum</vt:lpstr>
      <vt:lpstr>Semantic codes</vt:lpstr>
      <vt:lpstr>Semantic codes</vt:lpstr>
      <vt:lpstr>Semantic codes</vt:lpstr>
      <vt:lpstr>Semantic codes</vt:lpstr>
      <vt:lpstr>Semantic codes</vt:lpstr>
      <vt:lpstr>Semantic profiles</vt:lpstr>
      <vt:lpstr>Semantic profiles and ranges</vt:lpstr>
      <vt:lpstr>PowerPoint Presentation</vt:lpstr>
      <vt:lpstr>Being clear</vt:lpstr>
      <vt:lpstr>DISKS Project</vt:lpstr>
      <vt:lpstr>Stages of DISKS</vt:lpstr>
      <vt:lpstr>Stage 1: data collection</vt:lpstr>
      <vt:lpstr>High stakes in classrooms</vt:lpstr>
      <vt:lpstr>A ‘down escalator’ profile</vt:lpstr>
      <vt:lpstr>One-way street</vt:lpstr>
      <vt:lpstr>PowerPoint Presentation</vt:lpstr>
      <vt:lpstr>PowerPoint Presentation</vt:lpstr>
      <vt:lpstr>PowerPoint Presentation</vt:lpstr>
      <vt:lpstr>PowerPoint Presentation</vt:lpstr>
      <vt:lpstr>A semantic wave in Biology teaching </vt:lpstr>
      <vt:lpstr>PowerPoint Presentation</vt:lpstr>
      <vt:lpstr>A semantic wave in Biology teaching </vt:lpstr>
      <vt:lpstr>PowerPoint Presentation</vt:lpstr>
      <vt:lpstr>PowerPoint Presentation</vt:lpstr>
      <vt:lpstr>PowerPoint Presentation</vt:lpstr>
      <vt:lpstr>PowerPoint Presentation</vt:lpstr>
      <vt:lpstr>A semantic wave in History teaching </vt:lpstr>
      <vt:lpstr>Semantic waves and high stakes</vt:lpstr>
      <vt:lpstr>Studies with Semantics</vt:lpstr>
      <vt:lpstr>Research</vt:lpstr>
      <vt:lpstr>Assessment tasks</vt:lpstr>
      <vt:lpstr>Student assessments</vt:lpstr>
      <vt:lpstr>Question, 2008</vt:lpstr>
      <vt:lpstr>Outcomes of ‘The Journey’</vt:lpstr>
      <vt:lpstr>Features of the task</vt:lpstr>
      <vt:lpstr>High grade essay</vt:lpstr>
      <vt:lpstr>Two essays in English studies</vt:lpstr>
      <vt:lpstr>Knower codes</vt:lpstr>
      <vt:lpstr>Cultivated knower code</vt:lpstr>
      <vt:lpstr>PowerPoint Presentation</vt:lpstr>
      <vt:lpstr>Low grade essay</vt:lpstr>
      <vt:lpstr>Two essays in English studies</vt:lpstr>
      <vt:lpstr>Specialization code</vt:lpstr>
      <vt:lpstr>Students’ semantic ranges</vt:lpstr>
      <vt:lpstr>How to ‘wave’ in language</vt:lpstr>
      <vt:lpstr>Phase 3: collaborative intervention</vt:lpstr>
      <vt:lpstr>PowerPoint Presentation</vt:lpstr>
      <vt:lpstr>Exam question</vt:lpstr>
      <vt:lpstr>Student answer: grade 3-4</vt:lpstr>
      <vt:lpstr>Student answer: grade 5-6</vt:lpstr>
      <vt:lpstr>Power words: grade 3-4</vt:lpstr>
      <vt:lpstr>Power words: grade 5-6</vt:lpstr>
      <vt:lpstr>Nominalisation: grade 3-4</vt:lpstr>
      <vt:lpstr>Nominalisation: grade 5-6</vt:lpstr>
      <vt:lpstr>Explanation: grade 3-4</vt:lpstr>
      <vt:lpstr>Explanation: grade 5-6</vt:lpstr>
      <vt:lpstr>PowerPoint Presentation</vt:lpstr>
      <vt:lpstr>PowerPoint Presentation</vt:lpstr>
      <vt:lpstr>PowerPoint Presentation</vt:lpstr>
      <vt:lpstr>PowerPoint Presentation</vt:lpstr>
      <vt:lpstr>Semantic density</vt:lpstr>
      <vt:lpstr>Axiological condensation</vt:lpstr>
      <vt:lpstr>History and ‘isms’</vt:lpstr>
      <vt:lpstr>Critical reflection essay in business studies</vt:lpstr>
      <vt:lpstr>Critical reflection essay in social work</vt:lpstr>
      <vt:lpstr>Key features: ‘7-Gs’</vt:lpstr>
      <vt:lpstr>Conclusions</vt:lpstr>
    </vt:vector>
  </TitlesOfParts>
  <Company>University of Sydney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Karl Maton</dc:creator>
  <cp:lastModifiedBy>Karl Maton</cp:lastModifiedBy>
  <cp:revision>148</cp:revision>
  <dcterms:created xsi:type="dcterms:W3CDTF">2014-04-09T10:31:56Z</dcterms:created>
  <dcterms:modified xsi:type="dcterms:W3CDTF">2014-11-30T07:44:49Z</dcterms:modified>
</cp:coreProperties>
</file>